
<file path=[Content_Types].xml><?xml version="1.0" encoding="utf-8"?>
<Types xmlns="http://schemas.openxmlformats.org/package/2006/content-types">
  <Default Extension="png" ContentType="image/png"/>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258" r:id="rId2"/>
    <p:sldId id="257" r:id="rId3"/>
    <p:sldId id="262" r:id="rId4"/>
    <p:sldId id="266" r:id="rId5"/>
    <p:sldId id="263" r:id="rId6"/>
    <p:sldId id="259" r:id="rId7"/>
    <p:sldId id="260" r:id="rId8"/>
    <p:sldId id="271" r:id="rId9"/>
    <p:sldId id="264" r:id="rId10"/>
    <p:sldId id="265" r:id="rId11"/>
    <p:sldId id="267" r:id="rId12"/>
    <p:sldId id="268" r:id="rId13"/>
    <p:sldId id="270" r:id="rId14"/>
    <p:sldId id="261" r:id="rId15"/>
    <p:sldId id="269" r:id="rId1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979"/>
    <a:srgbClr val="003257"/>
    <a:srgbClr val="00305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48" autoAdjust="0"/>
    <p:restoredTop sz="94671" autoAdjust="0"/>
  </p:normalViewPr>
  <p:slideViewPr>
    <p:cSldViewPr snapToGrid="0" snapToObjects="1">
      <p:cViewPr>
        <p:scale>
          <a:sx n="110" d="100"/>
          <a:sy n="110" d="100"/>
        </p:scale>
        <p:origin x="-58" y="-58"/>
      </p:cViewPr>
      <p:guideLst>
        <p:guide orient="horz" pos="1806"/>
        <p:guide pos="456"/>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BF3CCC-77DD-F84F-A249-CA3C5045A043}" type="datetime1">
              <a:rPr lang="it-IT" smtClean="0"/>
              <a:t>26/03/2019</a:t>
            </a:fld>
            <a:endParaRPr lang="it-IT" dirty="0"/>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CFBF69-E6D8-384B-B1CC-31CC9EB4A4AC}" type="slidenum">
              <a:rPr lang="it-IT" smtClean="0"/>
              <a:t>‹N›</a:t>
            </a:fld>
            <a:endParaRPr lang="it-IT" dirty="0"/>
          </a:p>
        </p:txBody>
      </p:sp>
    </p:spTree>
    <p:extLst>
      <p:ext uri="{BB962C8B-B14F-4D97-AF65-F5344CB8AC3E}">
        <p14:creationId xmlns:p14="http://schemas.microsoft.com/office/powerpoint/2010/main" val="239148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692227-D6DC-FD45-9507-DB2BAD58473C}" type="datetime1">
              <a:rPr lang="it-IT" smtClean="0"/>
              <a:t>26/03/2019</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986711-015B-0142-88C4-65D50E44FA77}" type="slidenum">
              <a:rPr lang="it-IT" smtClean="0"/>
              <a:t>‹N›</a:t>
            </a:fld>
            <a:endParaRPr lang="it-IT" dirty="0"/>
          </a:p>
        </p:txBody>
      </p:sp>
    </p:spTree>
    <p:extLst>
      <p:ext uri="{BB962C8B-B14F-4D97-AF65-F5344CB8AC3E}">
        <p14:creationId xmlns:p14="http://schemas.microsoft.com/office/powerpoint/2010/main" val="216209625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1</a:t>
            </a:fld>
            <a:endParaRPr lang="it-IT" dirty="0"/>
          </a:p>
        </p:txBody>
      </p:sp>
    </p:spTree>
    <p:extLst>
      <p:ext uri="{BB962C8B-B14F-4D97-AF65-F5344CB8AC3E}">
        <p14:creationId xmlns:p14="http://schemas.microsoft.com/office/powerpoint/2010/main" val="3156239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10</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11</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12</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13</a:t>
            </a:fld>
            <a:endParaRPr lang="it-IT" dirty="0"/>
          </a:p>
        </p:txBody>
      </p:sp>
    </p:spTree>
    <p:extLst>
      <p:ext uri="{BB962C8B-B14F-4D97-AF65-F5344CB8AC3E}">
        <p14:creationId xmlns:p14="http://schemas.microsoft.com/office/powerpoint/2010/main" val="31562390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14</a:t>
            </a:fld>
            <a:endParaRPr lang="it-IT" dirty="0"/>
          </a:p>
        </p:txBody>
      </p:sp>
    </p:spTree>
    <p:extLst>
      <p:ext uri="{BB962C8B-B14F-4D97-AF65-F5344CB8AC3E}">
        <p14:creationId xmlns:p14="http://schemas.microsoft.com/office/powerpoint/2010/main" val="31562390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15</a:t>
            </a:fld>
            <a:endParaRPr lang="it-IT" dirty="0"/>
          </a:p>
        </p:txBody>
      </p:sp>
    </p:spTree>
    <p:extLst>
      <p:ext uri="{BB962C8B-B14F-4D97-AF65-F5344CB8AC3E}">
        <p14:creationId xmlns:p14="http://schemas.microsoft.com/office/powerpoint/2010/main" val="3156239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2</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3</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4</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6986711-015B-0142-88C4-65D50E44FA77}" type="slidenum">
              <a:rPr lang="it-IT" smtClean="0"/>
              <a:t>5</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6</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7</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8</a:t>
            </a:fld>
            <a:endParaRPr lang="it-IT"/>
          </a:p>
        </p:txBody>
      </p:sp>
    </p:spTree>
    <p:extLst>
      <p:ext uri="{BB962C8B-B14F-4D97-AF65-F5344CB8AC3E}">
        <p14:creationId xmlns:p14="http://schemas.microsoft.com/office/powerpoint/2010/main" val="3156239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96986711-015B-0142-88C4-65D50E44FA77}" type="slidenum">
              <a:rPr lang="it-IT" smtClean="0"/>
              <a:t>9</a:t>
            </a:fld>
            <a:endParaRPr lang="it-IT"/>
          </a:p>
        </p:txBody>
      </p:sp>
    </p:spTree>
    <p:extLst>
      <p:ext uri="{BB962C8B-B14F-4D97-AF65-F5344CB8AC3E}">
        <p14:creationId xmlns:p14="http://schemas.microsoft.com/office/powerpoint/2010/main" val="315623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69724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4158563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3881774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855808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538374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303381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3469635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93600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396321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374890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AD8BF249-6BAC-CD40-AAE9-334F110649E5}" type="datetimeFigureOut">
              <a:rPr lang="it-IT" smtClean="0"/>
              <a:t>26/03/2019</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8EB8520A-26EA-DE4B-B141-4532FC98FF0E}" type="slidenum">
              <a:rPr lang="it-IT" smtClean="0"/>
              <a:t>‹N›</a:t>
            </a:fld>
            <a:endParaRPr lang="it-IT" dirty="0"/>
          </a:p>
        </p:txBody>
      </p:sp>
    </p:spTree>
    <p:extLst>
      <p:ext uri="{BB962C8B-B14F-4D97-AF65-F5344CB8AC3E}">
        <p14:creationId xmlns:p14="http://schemas.microsoft.com/office/powerpoint/2010/main" val="1549643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BF249-6BAC-CD40-AAE9-334F110649E5}" type="datetimeFigureOut">
              <a:rPr lang="it-IT" smtClean="0"/>
              <a:t>26/03/2019</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8520A-26EA-DE4B-B141-4532FC98FF0E}" type="slidenum">
              <a:rPr lang="it-IT" smtClean="0"/>
              <a:t>‹N›</a:t>
            </a:fld>
            <a:endParaRPr lang="it-IT" dirty="0"/>
          </a:p>
        </p:txBody>
      </p:sp>
    </p:spTree>
    <p:extLst>
      <p:ext uri="{BB962C8B-B14F-4D97-AF65-F5344CB8AC3E}">
        <p14:creationId xmlns:p14="http://schemas.microsoft.com/office/powerpoint/2010/main" val="4237915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automotive_mission.xps"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Microsoft_Excel_97-2003_Worksheet1.xls"/></Relationships>
</file>

<file path=ppt/slides/_rels/slide13.xml.rels><?xml version="1.0" encoding="UTF-8" standalone="yes"?>
<Relationships xmlns="http://schemas.openxmlformats.org/package/2006/relationships"><Relationship Id="rId8" Type="http://schemas.openxmlformats.org/officeDocument/2006/relationships/hyperlink" Target="DINFO-guideline-rev01.pdf" TargetMode="External"/><Relationship Id="rId3" Type="http://schemas.openxmlformats.org/officeDocument/2006/relationships/image" Target="../media/image1.emf"/><Relationship Id="rId7" Type="http://schemas.openxmlformats.org/officeDocument/2006/relationships/hyperlink" Target="B9000-300%20FX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labMAQ-rolling-stock.ppt" TargetMode="External"/><Relationship Id="rId5" Type="http://schemas.openxmlformats.org/officeDocument/2006/relationships/hyperlink" Target="75mtbftemp.jpg" TargetMode="External"/><Relationship Id="rId4" Type="http://schemas.openxmlformats.org/officeDocument/2006/relationships/hyperlink" Target="allegatoA.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hyperlink" Target="TEL%20Telcordia%20-%20Reliability%20Prediction%20Procedure%20for%20Electronic%20Equipment%20-%20SR-332.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il_hdbk_217f.pdf" TargetMode="External"/><Relationship Id="rId5" Type="http://schemas.openxmlformats.org/officeDocument/2006/relationships/hyperlink" Target="CEI%20EN%2061709_2012.pdf" TargetMode="External"/><Relationship Id="rId4" Type="http://schemas.openxmlformats.org/officeDocument/2006/relationships/hyperlink" Target="IEC-TR-62380.e.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odel_description.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allegatoA.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il_hdbk_217f_2.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stretch>
            <a:fillRect/>
          </a:stretch>
        </p:blipFill>
        <p:spPr>
          <a:xfrm>
            <a:off x="0" y="-21160"/>
            <a:ext cx="9180512" cy="6872633"/>
          </a:xfrm>
          <a:prstGeom prst="rect">
            <a:avLst/>
          </a:prstGeom>
        </p:spPr>
      </p:pic>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a:t>
            </a:fld>
            <a:endParaRPr lang="it-IT" b="1" dirty="0">
              <a:solidFill>
                <a:schemeClr val="bg1"/>
              </a:solidFill>
              <a:latin typeface="Arial"/>
              <a:cs typeface="Arial"/>
            </a:endParaRPr>
          </a:p>
        </p:txBody>
      </p:sp>
      <p:sp>
        <p:nvSpPr>
          <p:cNvPr id="10" name="CasellaDiTesto 9"/>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 (DINFO)</a:t>
            </a:r>
          </a:p>
          <a:p>
            <a:pPr algn="r"/>
            <a:r>
              <a:rPr lang="en-GB" sz="800" b="1" dirty="0" smtClean="0">
                <a:solidFill>
                  <a:schemeClr val="bg1"/>
                </a:solidFill>
                <a:latin typeface="Arial"/>
                <a:cs typeface="Arial"/>
              </a:rPr>
              <a:t>Measurement, Reliability and </a:t>
            </a:r>
            <a:r>
              <a:rPr lang="en-GB" sz="800" b="1" dirty="0" smtClean="0">
                <a:solidFill>
                  <a:schemeClr val="bg1"/>
                </a:solidFill>
                <a:latin typeface="Arial"/>
                <a:cs typeface="Arial"/>
              </a:rPr>
              <a:t>Safety Laboratory</a:t>
            </a:r>
            <a:endParaRPr lang="en-GB" sz="800" b="1" dirty="0" smtClean="0">
              <a:solidFill>
                <a:schemeClr val="bg1"/>
              </a:solidFill>
              <a:latin typeface="Arial"/>
              <a:cs typeface="Arial"/>
            </a:endParaRPr>
          </a:p>
        </p:txBody>
      </p:sp>
      <p:sp>
        <p:nvSpPr>
          <p:cNvPr id="9" name="CasellaDiTesto 8"/>
          <p:cNvSpPr txBox="1"/>
          <p:nvPr/>
        </p:nvSpPr>
        <p:spPr>
          <a:xfrm>
            <a:off x="670207" y="5713500"/>
            <a:ext cx="7421506" cy="307777"/>
          </a:xfrm>
          <a:prstGeom prst="rect">
            <a:avLst/>
          </a:prstGeom>
          <a:noFill/>
        </p:spPr>
        <p:txBody>
          <a:bodyPr wrap="square" rtlCol="0">
            <a:spAutoFit/>
          </a:bodyPr>
          <a:lstStyle/>
          <a:p>
            <a:pPr algn="ctr"/>
            <a:r>
              <a:rPr lang="it-IT" sz="1400" i="1" dirty="0" smtClean="0">
                <a:solidFill>
                  <a:srgbClr val="134979"/>
                </a:solidFill>
              </a:rPr>
              <a:t>Via di S. Marta 3  - 50139  Firenze +39 055  </a:t>
            </a:r>
            <a:r>
              <a:rPr lang="it-IT" sz="1400" i="1" dirty="0">
                <a:solidFill>
                  <a:srgbClr val="134979"/>
                </a:solidFill>
              </a:rPr>
              <a:t>2758 503 </a:t>
            </a:r>
            <a:r>
              <a:rPr lang="it-IT" sz="1400" i="1" dirty="0" smtClean="0">
                <a:solidFill>
                  <a:srgbClr val="134979"/>
                </a:solidFill>
              </a:rPr>
              <a:t>  http</a:t>
            </a:r>
            <a:r>
              <a:rPr lang="it-IT" sz="1400" i="1" dirty="0">
                <a:solidFill>
                  <a:srgbClr val="134979"/>
                </a:solidFill>
              </a:rPr>
              <a:t>://</a:t>
            </a:r>
            <a:r>
              <a:rPr lang="it-IT" sz="1400" i="1" dirty="0" smtClean="0">
                <a:solidFill>
                  <a:srgbClr val="134979"/>
                </a:solidFill>
              </a:rPr>
              <a:t>www.labmaq.dinfo.unifi.it</a:t>
            </a:r>
            <a:endParaRPr lang="it-IT" sz="1400" i="1" dirty="0">
              <a:solidFill>
                <a:srgbClr val="134979"/>
              </a:solidFill>
            </a:endParaRPr>
          </a:p>
        </p:txBody>
      </p:sp>
      <p:pic>
        <p:nvPicPr>
          <p:cNvPr id="4" name="Immagin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22151" y="1271261"/>
            <a:ext cx="4480012" cy="4291777"/>
          </a:xfrm>
          <a:prstGeom prst="rect">
            <a:avLst/>
          </a:prstGeom>
        </p:spPr>
      </p:pic>
    </p:spTree>
    <p:extLst>
      <p:ext uri="{BB962C8B-B14F-4D97-AF65-F5344CB8AC3E}">
        <p14:creationId xmlns:p14="http://schemas.microsoft.com/office/powerpoint/2010/main" val="1076859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9" name="CasellaDiTesto 8"/>
          <p:cNvSpPr txBox="1"/>
          <p:nvPr/>
        </p:nvSpPr>
        <p:spPr>
          <a:xfrm>
            <a:off x="716736" y="1243085"/>
            <a:ext cx="7819027" cy="338554"/>
          </a:xfrm>
          <a:prstGeom prst="rect">
            <a:avLst/>
          </a:prstGeom>
          <a:noFill/>
        </p:spPr>
        <p:txBody>
          <a:bodyPr wrap="square" rtlCol="0">
            <a:spAutoFit/>
          </a:bodyPr>
          <a:lstStyle/>
          <a:p>
            <a:pPr marL="285750" indent="-285750" algn="just">
              <a:buFont typeface="Arial"/>
              <a:buChar char="•"/>
            </a:pPr>
            <a:endParaRPr lang="en-US"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10</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sp>
        <p:nvSpPr>
          <p:cNvPr id="15" name="CasellaDiTesto 14"/>
          <p:cNvSpPr txBox="1"/>
          <p:nvPr/>
        </p:nvSpPr>
        <p:spPr>
          <a:xfrm>
            <a:off x="613744" y="2097790"/>
            <a:ext cx="3259513" cy="338554"/>
          </a:xfrm>
          <a:prstGeom prst="rect">
            <a:avLst/>
          </a:prstGeom>
          <a:noFill/>
        </p:spPr>
        <p:txBody>
          <a:bodyPr wrap="square" rtlCol="0">
            <a:spAutoFit/>
          </a:bodyPr>
          <a:lstStyle/>
          <a:p>
            <a:r>
              <a:rPr lang="en-GB" sz="1600" b="1" dirty="0" smtClean="0">
                <a:solidFill>
                  <a:schemeClr val="accent1">
                    <a:lumMod val="75000"/>
                  </a:schemeClr>
                </a:solidFill>
                <a:latin typeface="Arial"/>
                <a:cs typeface="Arial"/>
              </a:rPr>
              <a:t>Stress</a:t>
            </a:r>
            <a:endParaRPr lang="en-GB" sz="1600" b="1" dirty="0">
              <a:solidFill>
                <a:schemeClr val="accent1">
                  <a:lumMod val="75000"/>
                </a:schemeClr>
              </a:solidFill>
              <a:latin typeface="Arial"/>
              <a:cs typeface="Arial"/>
            </a:endParaRPr>
          </a:p>
        </p:txBody>
      </p:sp>
      <p:graphicFrame>
        <p:nvGraphicFramePr>
          <p:cNvPr id="4" name="Tabella 3"/>
          <p:cNvGraphicFramePr>
            <a:graphicFrameLocks noGrp="1"/>
          </p:cNvGraphicFramePr>
          <p:nvPr>
            <p:extLst>
              <p:ext uri="{D42A27DB-BD31-4B8C-83A1-F6EECF244321}">
                <p14:modId xmlns:p14="http://schemas.microsoft.com/office/powerpoint/2010/main" val="600453267"/>
              </p:ext>
            </p:extLst>
          </p:nvPr>
        </p:nvGraphicFramePr>
        <p:xfrm>
          <a:off x="1863305" y="1268969"/>
          <a:ext cx="6391695" cy="4303700"/>
        </p:xfrm>
        <a:graphic>
          <a:graphicData uri="http://schemas.openxmlformats.org/drawingml/2006/table">
            <a:tbl>
              <a:tblPr/>
              <a:tblGrid>
                <a:gridCol w="2221451"/>
                <a:gridCol w="2085122"/>
                <a:gridCol w="2085122"/>
              </a:tblGrid>
              <a:tr h="518339">
                <a:tc>
                  <a:txBody>
                    <a:bodyPr/>
                    <a:lstStyle/>
                    <a:p>
                      <a:pPr algn="ctr">
                        <a:spcAft>
                          <a:spcPts val="0"/>
                        </a:spcAft>
                      </a:pPr>
                      <a:r>
                        <a:rPr lang="it-IT" sz="1100" b="1" i="1" kern="0" dirty="0">
                          <a:effectLst/>
                          <a:latin typeface="Arial"/>
                          <a:ea typeface="Times New Roman"/>
                          <a:cs typeface="Mangal"/>
                        </a:rPr>
                        <a:t>Component </a:t>
                      </a:r>
                      <a:r>
                        <a:rPr lang="it-IT" sz="1100" b="1" i="1" kern="0" dirty="0" err="1" smtClean="0">
                          <a:effectLst/>
                          <a:latin typeface="Arial"/>
                          <a:ea typeface="Times New Roman"/>
                          <a:cs typeface="Mangal"/>
                        </a:rPr>
                        <a:t>Category</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i="1" kern="0" dirty="0">
                          <a:effectLst/>
                          <a:latin typeface="Arial"/>
                          <a:ea typeface="Times New Roman"/>
                          <a:cs typeface="Mangal"/>
                        </a:rPr>
                        <a:t>Design Stress</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i="1" kern="0">
                          <a:effectLst/>
                          <a:latin typeface="Arial"/>
                          <a:ea typeface="Times New Roman"/>
                          <a:cs typeface="Mangal"/>
                        </a:rPr>
                        <a:t>IEC 61709 Stress</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pPr>
                      <a:r>
                        <a:rPr lang="it-IT" sz="1100" kern="0" dirty="0" err="1">
                          <a:effectLst/>
                          <a:latin typeface="Arial"/>
                          <a:ea typeface="Times New Roman"/>
                          <a:cs typeface="Mangal"/>
                        </a:rPr>
                        <a:t>Resistor</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it-IT" sz="1100" kern="0" dirty="0">
                          <a:effectLst/>
                          <a:latin typeface="Arial"/>
                          <a:ea typeface="Times New Roman"/>
                          <a:cs typeface="Mangal"/>
                        </a:rPr>
                        <a:t>20% ÷ 25% </a:t>
                      </a:r>
                      <a:r>
                        <a:rPr lang="it-IT" sz="1100" kern="0" dirty="0" err="1">
                          <a:effectLst/>
                          <a:latin typeface="Arial"/>
                          <a:ea typeface="Times New Roman"/>
                          <a:cs typeface="Mangal"/>
                        </a:rPr>
                        <a:t>Power</a:t>
                      </a:r>
                      <a:r>
                        <a:rPr lang="it-IT" sz="1100" kern="0" dirty="0">
                          <a:effectLst/>
                          <a:latin typeface="Arial"/>
                          <a:ea typeface="Times New Roman"/>
                          <a:cs typeface="Mangal"/>
                        </a:rPr>
                        <a:t> Ratio</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en-US" sz="1100" kern="0" spc="-15" dirty="0">
                          <a:effectLst/>
                          <a:latin typeface="Arial"/>
                          <a:ea typeface="Times New Roman"/>
                          <a:cs typeface="Mangal"/>
                        </a:rPr>
                        <a:t>50 % of rated voltage at 40 °C</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66575">
                <a:tc>
                  <a:txBody>
                    <a:bodyPr/>
                    <a:lstStyle/>
                    <a:p>
                      <a:pPr>
                        <a:spcAft>
                          <a:spcPts val="0"/>
                        </a:spcAft>
                      </a:pPr>
                      <a:r>
                        <a:rPr lang="it-IT" sz="1100" kern="0">
                          <a:effectLst/>
                          <a:latin typeface="Arial"/>
                          <a:ea typeface="Times New Roman"/>
                          <a:cs typeface="Mangal"/>
                        </a:rPr>
                        <a:t>Capacitor (excluding electrolytic)</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dirty="0">
                          <a:effectLst/>
                          <a:latin typeface="Arial"/>
                          <a:ea typeface="Times New Roman"/>
                          <a:cs typeface="Mangal"/>
                        </a:rPr>
                        <a:t>10% Voltage Ratio</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kern="0" spc="-15">
                          <a:effectLst/>
                          <a:latin typeface="Arial"/>
                          <a:ea typeface="Times New Roman"/>
                          <a:cs typeface="Mangal"/>
                        </a:rPr>
                        <a:t>50 % of rated voltage at 40 °C</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126">
                <a:tc>
                  <a:txBody>
                    <a:bodyPr/>
                    <a:lstStyle/>
                    <a:p>
                      <a:pPr>
                        <a:spcAft>
                          <a:spcPts val="0"/>
                        </a:spcAft>
                      </a:pPr>
                      <a:r>
                        <a:rPr lang="it-IT" sz="1100" kern="0" dirty="0" err="1">
                          <a:effectLst/>
                          <a:latin typeface="Arial"/>
                          <a:ea typeface="Times New Roman"/>
                          <a:cs typeface="Mangal"/>
                        </a:rPr>
                        <a:t>Capacitor</a:t>
                      </a:r>
                      <a:r>
                        <a:rPr lang="it-IT" sz="1100" kern="0" dirty="0">
                          <a:effectLst/>
                          <a:latin typeface="Arial"/>
                          <a:ea typeface="Times New Roman"/>
                          <a:cs typeface="Mangal"/>
                        </a:rPr>
                        <a:t> (Al </a:t>
                      </a:r>
                      <a:r>
                        <a:rPr lang="it-IT" sz="1100" kern="0" dirty="0" err="1">
                          <a:effectLst/>
                          <a:latin typeface="Arial"/>
                          <a:ea typeface="Times New Roman"/>
                          <a:cs typeface="Mangal"/>
                        </a:rPr>
                        <a:t>electrolytic</a:t>
                      </a:r>
                      <a:r>
                        <a:rPr lang="it-IT" sz="1100" kern="0" dirty="0">
                          <a:effectLst/>
                          <a:latin typeface="Arial"/>
                          <a:ea typeface="Times New Roman"/>
                          <a:cs typeface="Mangal"/>
                        </a:rPr>
                        <a:t>)</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0"/>
                        </a:spcAft>
                      </a:pPr>
                      <a:r>
                        <a:rPr lang="it-IT" sz="1100" kern="0" dirty="0">
                          <a:effectLst/>
                          <a:latin typeface="Arial"/>
                          <a:ea typeface="Times New Roman"/>
                          <a:cs typeface="Mangal"/>
                        </a:rPr>
                        <a:t>40% Voltage Ratio</a:t>
                      </a:r>
                      <a:endParaRPr lang="it-IT" sz="1100" kern="50" dirty="0">
                        <a:effectLst/>
                        <a:latin typeface="Times New Roman"/>
                        <a:ea typeface="SimSun"/>
                        <a:cs typeface="Mangal"/>
                      </a:endParaRPr>
                    </a:p>
                    <a:p>
                      <a:pPr algn="ctr">
                        <a:spcAft>
                          <a:spcPts val="0"/>
                        </a:spcAft>
                      </a:pPr>
                      <a:r>
                        <a:rPr lang="it-IT" sz="1100" kern="0" dirty="0" err="1">
                          <a:effectLst/>
                          <a:latin typeface="Arial"/>
                          <a:ea typeface="Times New Roman"/>
                          <a:cs typeface="Mangal"/>
                        </a:rPr>
                        <a:t>Corrective</a:t>
                      </a:r>
                      <a:r>
                        <a:rPr lang="it-IT" sz="1100" kern="0" dirty="0">
                          <a:effectLst/>
                          <a:latin typeface="Arial"/>
                          <a:ea typeface="Times New Roman"/>
                          <a:cs typeface="Mangal"/>
                        </a:rPr>
                        <a:t> </a:t>
                      </a:r>
                      <a:r>
                        <a:rPr lang="it-IT" sz="1100" kern="0" dirty="0" err="1">
                          <a:effectLst/>
                          <a:latin typeface="Arial"/>
                          <a:ea typeface="Times New Roman"/>
                          <a:cs typeface="Mangal"/>
                        </a:rPr>
                        <a:t>factors</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a:spcAft>
                          <a:spcPts val="0"/>
                        </a:spcAft>
                      </a:pPr>
                      <a:r>
                        <a:rPr lang="en-US" sz="1100" kern="0" spc="-15" dirty="0">
                          <a:effectLst/>
                          <a:latin typeface="Arial"/>
                          <a:ea typeface="Times New Roman"/>
                          <a:cs typeface="Mangal"/>
                        </a:rPr>
                        <a:t>80 % of rated voltage at 40 °C</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473910">
                <a:tc>
                  <a:txBody>
                    <a:bodyPr/>
                    <a:lstStyle/>
                    <a:p>
                      <a:pPr>
                        <a:spcAft>
                          <a:spcPts val="0"/>
                        </a:spcAft>
                      </a:pPr>
                      <a:r>
                        <a:rPr lang="it-IT" sz="1100" kern="0" dirty="0" err="1">
                          <a:effectLst/>
                          <a:latin typeface="Arial"/>
                          <a:ea typeface="Times New Roman"/>
                          <a:cs typeface="Mangal"/>
                        </a:rPr>
                        <a:t>Semiconductor</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a:effectLst/>
                          <a:latin typeface="Arial"/>
                          <a:ea typeface="Times New Roman"/>
                          <a:cs typeface="Mangal"/>
                        </a:rPr>
                        <a:t>70% Voltage Ratio</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spc="-15">
                          <a:effectLst/>
                          <a:latin typeface="Arial"/>
                          <a:ea typeface="Times New Roman"/>
                          <a:cs typeface="Mangal"/>
                        </a:rPr>
                        <a:t>50% Voltage Ratio</a:t>
                      </a:r>
                      <a:br>
                        <a:rPr lang="it-IT" sz="1100" kern="0" spc="-15">
                          <a:effectLst/>
                          <a:latin typeface="Arial"/>
                          <a:ea typeface="Times New Roman"/>
                          <a:cs typeface="Mangal"/>
                        </a:rPr>
                      </a:b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pPr>
                      <a:r>
                        <a:rPr lang="it-IT" sz="1100" kern="0">
                          <a:effectLst/>
                          <a:latin typeface="Arial"/>
                          <a:ea typeface="Times New Roman"/>
                          <a:cs typeface="Mangal"/>
                        </a:rPr>
                        <a:t>Switching</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a:effectLst/>
                          <a:latin typeface="Arial"/>
                          <a:ea typeface="Times New Roman"/>
                          <a:cs typeface="Mangal"/>
                        </a:rPr>
                        <a:t>50% Voltage Ratio</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a:effectLst/>
                          <a:latin typeface="Arial"/>
                          <a:ea typeface="Times New Roman"/>
                          <a:cs typeface="Mangal"/>
                        </a:rPr>
                        <a:t>50% Voltage Ratio</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pPr>
                      <a:r>
                        <a:rPr lang="it-IT" sz="1100" kern="0">
                          <a:effectLst/>
                          <a:latin typeface="Arial"/>
                          <a:ea typeface="Times New Roman"/>
                          <a:cs typeface="Mangal"/>
                        </a:rPr>
                        <a:t>Zener,regulator</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a:effectLst/>
                          <a:latin typeface="Arial"/>
                          <a:ea typeface="Times New Roman"/>
                          <a:cs typeface="Mangal"/>
                        </a:rPr>
                        <a:t>70% Voltage Ratio</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kern="0">
                          <a:effectLst/>
                          <a:latin typeface="Arial"/>
                          <a:ea typeface="Times New Roman"/>
                          <a:cs typeface="Mangal"/>
                        </a:rPr>
                        <a:t>70% Voltage Ratio</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pPr>
                      <a:r>
                        <a:rPr lang="it-IT" sz="1100" kern="0" dirty="0">
                          <a:effectLst/>
                          <a:latin typeface="Arial"/>
                          <a:ea typeface="Times New Roman"/>
                          <a:cs typeface="Mangal"/>
                        </a:rPr>
                        <a:t>IC Linear</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tabLst>
                          <a:tab pos="-457200" algn="l"/>
                          <a:tab pos="450215" algn="l"/>
                        </a:tabLst>
                      </a:pPr>
                      <a:r>
                        <a:rPr lang="en-US" sz="1100" kern="0" spc="-15" dirty="0">
                          <a:effectLst/>
                          <a:latin typeface="Arial"/>
                          <a:ea typeface="Times New Roman"/>
                          <a:cs typeface="Mangal"/>
                        </a:rPr>
                        <a:t>30% Power Ratio/</a:t>
                      </a:r>
                      <a:r>
                        <a:rPr lang="en-US" sz="1100" kern="0" spc="-15" dirty="0" err="1">
                          <a:effectLst/>
                          <a:latin typeface="Arial"/>
                          <a:ea typeface="Times New Roman"/>
                          <a:cs typeface="Mangal"/>
                        </a:rPr>
                        <a:t>T.rise</a:t>
                      </a:r>
                      <a:r>
                        <a:rPr lang="en-US" sz="1100" kern="0" spc="-15" dirty="0">
                          <a:effectLst/>
                          <a:latin typeface="Arial"/>
                          <a:ea typeface="Times New Roman"/>
                          <a:cs typeface="Mangal"/>
                        </a:rPr>
                        <a:t> ≤ 20°C</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tabLst>
                          <a:tab pos="-457200" algn="l"/>
                          <a:tab pos="450215" algn="l"/>
                        </a:tabLst>
                      </a:pPr>
                      <a:r>
                        <a:rPr lang="en-US" sz="1100" kern="0" spc="-15" dirty="0">
                          <a:effectLst/>
                          <a:latin typeface="Arial"/>
                          <a:ea typeface="Times New Roman"/>
                          <a:cs typeface="Mangal"/>
                        </a:rPr>
                        <a:t> 70% Power Ratio/</a:t>
                      </a:r>
                      <a:r>
                        <a:rPr lang="en-US" sz="1100" kern="0" spc="-15" dirty="0" err="1">
                          <a:effectLst/>
                          <a:latin typeface="Arial"/>
                          <a:ea typeface="Times New Roman"/>
                          <a:cs typeface="Mangal"/>
                        </a:rPr>
                        <a:t>T.rise</a:t>
                      </a:r>
                      <a:r>
                        <a:rPr lang="en-US" sz="1100" kern="0" spc="-15" dirty="0">
                          <a:effectLst/>
                          <a:latin typeface="Arial"/>
                          <a:ea typeface="Times New Roman"/>
                          <a:cs typeface="Mangal"/>
                        </a:rPr>
                        <a:t> ≤ 20°C</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66575">
                <a:tc>
                  <a:txBody>
                    <a:bodyPr/>
                    <a:lstStyle/>
                    <a:p>
                      <a:pPr>
                        <a:spcAft>
                          <a:spcPts val="0"/>
                        </a:spcAft>
                        <a:tabLst>
                          <a:tab pos="-457200" algn="l"/>
                          <a:tab pos="450215" algn="l"/>
                        </a:tabLst>
                      </a:pPr>
                      <a:r>
                        <a:rPr lang="it-IT" sz="1100" kern="0" spc="-15">
                          <a:effectLst/>
                          <a:latin typeface="Arial"/>
                          <a:ea typeface="Times New Roman"/>
                          <a:cs typeface="Mangal"/>
                        </a:rPr>
                        <a:t>IC Logic all</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it-IT" sz="1100" kern="0" spc="-15">
                          <a:effectLst/>
                          <a:latin typeface="Arial"/>
                          <a:ea typeface="Times New Roman"/>
                          <a:cs typeface="Mangal"/>
                        </a:rPr>
                        <a:t>self-heating</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it-IT" sz="1100" kern="0" spc="-15">
                          <a:effectLst/>
                          <a:latin typeface="Arial"/>
                          <a:ea typeface="Times New Roman"/>
                          <a:cs typeface="Mangal"/>
                        </a:rPr>
                        <a:t>rated stress self-heating</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tabLst>
                          <a:tab pos="-457200" algn="l"/>
                          <a:tab pos="450215" algn="l"/>
                        </a:tabLst>
                      </a:pPr>
                      <a:r>
                        <a:rPr lang="it-IT" sz="1100" kern="0" spc="-15">
                          <a:effectLst/>
                          <a:latin typeface="Arial"/>
                          <a:ea typeface="Times New Roman"/>
                          <a:cs typeface="Mangal"/>
                        </a:rPr>
                        <a:t>IC Logic (CPU,FPGA)</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it-IT" sz="1100" kern="0" spc="-15" dirty="0">
                          <a:effectLst/>
                          <a:latin typeface="Arial"/>
                          <a:ea typeface="Times New Roman"/>
                          <a:cs typeface="Mangal"/>
                        </a:rPr>
                        <a:t>self-</a:t>
                      </a:r>
                      <a:r>
                        <a:rPr lang="it-IT" sz="1100" kern="0" spc="-15" dirty="0" err="1">
                          <a:effectLst/>
                          <a:latin typeface="Arial"/>
                          <a:ea typeface="Times New Roman"/>
                          <a:cs typeface="Mangal"/>
                        </a:rPr>
                        <a:t>heating</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it-IT" sz="1100" kern="0" spc="-15">
                          <a:effectLst/>
                          <a:latin typeface="Arial"/>
                          <a:ea typeface="Times New Roman"/>
                          <a:cs typeface="Mangal"/>
                        </a:rPr>
                        <a:t>rated stress self-heating</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tabLst>
                          <a:tab pos="-457200" algn="l"/>
                          <a:tab pos="450215" algn="l"/>
                        </a:tabLst>
                      </a:pPr>
                      <a:r>
                        <a:rPr lang="it-IT" sz="1100" kern="0" spc="-15">
                          <a:effectLst/>
                          <a:latin typeface="Arial"/>
                          <a:ea typeface="Times New Roman"/>
                          <a:cs typeface="Mangal"/>
                        </a:rPr>
                        <a:t>Inductors</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en-US" sz="1100" kern="0" spc="-15" dirty="0">
                          <a:effectLst/>
                          <a:latin typeface="Arial"/>
                          <a:ea typeface="Times New Roman"/>
                          <a:cs typeface="Mangal"/>
                        </a:rPr>
                        <a:t>20 % of rated power at 40 °C </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en-US" sz="1100" kern="0" spc="-15">
                          <a:effectLst/>
                          <a:latin typeface="Arial"/>
                          <a:ea typeface="Times New Roman"/>
                          <a:cs typeface="Mangal"/>
                        </a:rPr>
                        <a:t>50 % of rated power at 40 °C </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tabLst>
                          <a:tab pos="-457200" algn="l"/>
                          <a:tab pos="450215" algn="l"/>
                        </a:tabLst>
                      </a:pPr>
                      <a:r>
                        <a:rPr lang="it-IT" sz="1100" kern="0" spc="-15">
                          <a:effectLst/>
                          <a:latin typeface="Arial"/>
                          <a:ea typeface="Times New Roman"/>
                          <a:cs typeface="Mangal"/>
                        </a:rPr>
                        <a:t>Quartz</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en-US" sz="1100" kern="0" spc="-15">
                          <a:effectLst/>
                          <a:latin typeface="Arial"/>
                          <a:ea typeface="Times New Roman"/>
                          <a:cs typeface="Mangal"/>
                        </a:rPr>
                        <a:t> rated stress</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en-US" sz="1100" kern="0" spc="-15">
                          <a:effectLst/>
                          <a:latin typeface="Arial"/>
                          <a:ea typeface="Times New Roman"/>
                          <a:cs typeface="Mangal"/>
                        </a:rPr>
                        <a:t>rated stress</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tabLst>
                          <a:tab pos="-457200" algn="l"/>
                          <a:tab pos="450215" algn="l"/>
                        </a:tabLst>
                      </a:pPr>
                      <a:r>
                        <a:rPr lang="it-IT" sz="1100" kern="0" spc="-15">
                          <a:effectLst/>
                          <a:latin typeface="Arial"/>
                          <a:ea typeface="Times New Roman"/>
                          <a:cs typeface="Mangal"/>
                        </a:rPr>
                        <a:t>Connectors </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en-US" sz="1100" kern="0" spc="-15">
                          <a:effectLst/>
                          <a:latin typeface="Arial"/>
                          <a:ea typeface="Times New Roman"/>
                          <a:cs typeface="Mangal"/>
                        </a:rPr>
                        <a:t> rated stress</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457200" algn="l"/>
                          <a:tab pos="450215" algn="l"/>
                        </a:tabLst>
                      </a:pPr>
                      <a:r>
                        <a:rPr lang="en-US" sz="1100" kern="0" spc="-15">
                          <a:effectLst/>
                          <a:latin typeface="Arial"/>
                          <a:ea typeface="Times New Roman"/>
                          <a:cs typeface="Mangal"/>
                        </a:rPr>
                        <a:t>50 % of rated current</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575">
                <a:tc>
                  <a:txBody>
                    <a:bodyPr/>
                    <a:lstStyle/>
                    <a:p>
                      <a:pPr>
                        <a:spcAft>
                          <a:spcPts val="0"/>
                        </a:spcAft>
                        <a:tabLst>
                          <a:tab pos="-457200" algn="l"/>
                          <a:tab pos="450215" algn="l"/>
                        </a:tabLst>
                      </a:pPr>
                      <a:r>
                        <a:rPr lang="it-IT" sz="1100" kern="0" spc="-15" dirty="0" err="1">
                          <a:effectLst/>
                          <a:latin typeface="Arial"/>
                          <a:ea typeface="Times New Roman"/>
                          <a:cs typeface="Mangal"/>
                        </a:rPr>
                        <a:t>Relays</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spcAft>
                          <a:spcPts val="0"/>
                        </a:spcAft>
                        <a:tabLst>
                          <a:tab pos="-457200" algn="l"/>
                          <a:tab pos="450215" algn="l"/>
                        </a:tabLst>
                      </a:pPr>
                      <a:r>
                        <a:rPr lang="en-US" sz="1100" kern="0" spc="-15">
                          <a:effectLst/>
                          <a:latin typeface="Arial"/>
                          <a:ea typeface="Times New Roman"/>
                          <a:cs typeface="Mangal"/>
                        </a:rPr>
                        <a:t> rated stress</a:t>
                      </a:r>
                      <a:endParaRPr lang="it-IT" sz="1100" kern="5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a:spcAft>
                          <a:spcPts val="0"/>
                        </a:spcAft>
                        <a:tabLst>
                          <a:tab pos="-457200" algn="l"/>
                          <a:tab pos="450215" algn="l"/>
                        </a:tabLst>
                      </a:pPr>
                      <a:r>
                        <a:rPr lang="en-US" sz="1100" kern="0" spc="-15" dirty="0">
                          <a:effectLst/>
                          <a:latin typeface="Arial"/>
                          <a:ea typeface="Times New Roman"/>
                          <a:cs typeface="Mangal"/>
                        </a:rPr>
                        <a:t>1 cycle/hour</a:t>
                      </a:r>
                      <a:endParaRPr lang="it-IT" sz="11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r>
            </a:tbl>
          </a:graphicData>
        </a:graphic>
      </p:graphicFrame>
    </p:spTree>
    <p:extLst>
      <p:ext uri="{BB962C8B-B14F-4D97-AF65-F5344CB8AC3E}">
        <p14:creationId xmlns:p14="http://schemas.microsoft.com/office/powerpoint/2010/main" val="2189851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11</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sp>
        <p:nvSpPr>
          <p:cNvPr id="15" name="CasellaDiTesto 14"/>
          <p:cNvSpPr txBox="1"/>
          <p:nvPr/>
        </p:nvSpPr>
        <p:spPr>
          <a:xfrm>
            <a:off x="613744" y="1581639"/>
            <a:ext cx="3976512"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Profilo</a:t>
            </a:r>
            <a:r>
              <a:rPr lang="en-GB" sz="1600" b="1" dirty="0" smtClean="0">
                <a:solidFill>
                  <a:schemeClr val="accent1">
                    <a:lumMod val="75000"/>
                  </a:schemeClr>
                </a:solidFill>
                <a:latin typeface="Arial"/>
                <a:cs typeface="Arial"/>
              </a:rPr>
              <a:t> di </a:t>
            </a:r>
            <a:r>
              <a:rPr lang="en-GB" sz="1600" b="1" dirty="0" err="1" smtClean="0">
                <a:solidFill>
                  <a:schemeClr val="accent1">
                    <a:lumMod val="75000"/>
                  </a:schemeClr>
                </a:solidFill>
                <a:latin typeface="Arial"/>
                <a:cs typeface="Arial"/>
              </a:rPr>
              <a:t>missione</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Mission profile</a:t>
            </a:r>
            <a:endParaRPr lang="en-GB" sz="1600" b="1" i="1" dirty="0">
              <a:solidFill>
                <a:schemeClr val="accent1">
                  <a:lumMod val="75000"/>
                </a:schemeClr>
              </a:solidFill>
              <a:latin typeface="Arial"/>
              <a:cs typeface="Arial"/>
            </a:endParaRPr>
          </a:p>
        </p:txBody>
      </p:sp>
      <p:graphicFrame>
        <p:nvGraphicFramePr>
          <p:cNvPr id="4" name="Tabella 3"/>
          <p:cNvGraphicFramePr>
            <a:graphicFrameLocks noGrp="1"/>
          </p:cNvGraphicFramePr>
          <p:nvPr>
            <p:extLst>
              <p:ext uri="{D42A27DB-BD31-4B8C-83A1-F6EECF244321}">
                <p14:modId xmlns:p14="http://schemas.microsoft.com/office/powerpoint/2010/main" val="72215304"/>
              </p:ext>
            </p:extLst>
          </p:nvPr>
        </p:nvGraphicFramePr>
        <p:xfrm>
          <a:off x="716740" y="3516618"/>
          <a:ext cx="7819023" cy="1664012"/>
        </p:xfrm>
        <a:graphic>
          <a:graphicData uri="http://schemas.openxmlformats.org/drawingml/2006/table">
            <a:tbl>
              <a:tblPr/>
              <a:tblGrid>
                <a:gridCol w="1232832"/>
                <a:gridCol w="1293962"/>
                <a:gridCol w="603849"/>
                <a:gridCol w="612476"/>
                <a:gridCol w="483079"/>
                <a:gridCol w="569343"/>
                <a:gridCol w="612476"/>
                <a:gridCol w="1318310"/>
                <a:gridCol w="1092696"/>
              </a:tblGrid>
              <a:tr h="518339">
                <a:tc>
                  <a:txBody>
                    <a:bodyPr/>
                    <a:lstStyle/>
                    <a:p>
                      <a:pPr algn="ctr">
                        <a:spcAft>
                          <a:spcPts val="0"/>
                        </a:spcAft>
                      </a:pPr>
                      <a:r>
                        <a:rPr lang="en-US" sz="1200" b="1" dirty="0" smtClean="0"/>
                        <a:t>Environment types </a:t>
                      </a:r>
                      <a:endParaRPr lang="it-IT" sz="12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en-US" sz="1200" b="1" dirty="0" smtClean="0"/>
                        <a:t>Equipment types </a:t>
                      </a:r>
                      <a:endParaRPr lang="it-IT" sz="12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r>
                        <a:rPr lang="en-US" sz="1200" b="1" dirty="0" smtClean="0"/>
                        <a:t>(</a:t>
                      </a:r>
                      <a:r>
                        <a:rPr lang="en-US" sz="1200" b="1" dirty="0" err="1" smtClean="0"/>
                        <a:t>tae</a:t>
                      </a:r>
                      <a:r>
                        <a:rPr lang="en-US" sz="1200" b="1" dirty="0" smtClean="0"/>
                        <a:t>)I</a:t>
                      </a:r>
                      <a:r>
                        <a:rPr lang="en-US" sz="1200" b="1" baseline="0" dirty="0" smtClean="0"/>
                        <a:t> </a:t>
                      </a:r>
                      <a:r>
                        <a:rPr lang="it-IT" sz="1200" b="1" dirty="0" smtClean="0"/>
                        <a:t>°C</a:t>
                      </a:r>
                    </a:p>
                    <a:p>
                      <a:pPr algn="ctr">
                        <a:spcAft>
                          <a:spcPts val="0"/>
                        </a:spcAft>
                      </a:pPr>
                      <a:endParaRPr lang="it-IT" sz="12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r>
                        <a:rPr lang="it-IT" sz="1200" b="1" dirty="0" smtClean="0"/>
                        <a:t>(tac)i</a:t>
                      </a:r>
                      <a:r>
                        <a:rPr lang="it-IT" sz="1200" b="1" baseline="0" dirty="0" smtClean="0"/>
                        <a:t> </a:t>
                      </a:r>
                      <a:r>
                        <a:rPr lang="it-IT" sz="1200" b="1" dirty="0" smtClean="0"/>
                        <a:t>°C</a:t>
                      </a:r>
                    </a:p>
                    <a:p>
                      <a:pPr algn="ctr">
                        <a:spcAft>
                          <a:spcPts val="0"/>
                        </a:spcAft>
                      </a:pPr>
                      <a:endParaRPr lang="it-IT" sz="12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l-GR" sz="1200" b="1" dirty="0" smtClean="0"/>
                        <a:t>Π</a:t>
                      </a:r>
                      <a:r>
                        <a:rPr lang="it-IT" sz="1200" b="1" dirty="0" smtClean="0"/>
                        <a:t> </a:t>
                      </a:r>
                      <a:r>
                        <a:rPr lang="it-IT" sz="1100" b="1" dirty="0" smtClean="0"/>
                        <a:t>i</a:t>
                      </a:r>
                      <a:endParaRPr lang="it-IT" sz="1600" b="1" kern="50" dirty="0" smtClean="0">
                        <a:effectLst/>
                        <a:latin typeface="Times New Roman"/>
                        <a:ea typeface="SimSun"/>
                        <a:cs typeface="Mangal"/>
                      </a:endParaRPr>
                    </a:p>
                    <a:p>
                      <a:endParaRPr lang="it-IT" sz="1600" dirty="0"/>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el-GR" sz="1200" b="1" dirty="0" smtClean="0"/>
                        <a:t>Π</a:t>
                      </a:r>
                      <a:r>
                        <a:rPr lang="it-IT" sz="1200" b="1" dirty="0" smtClean="0"/>
                        <a:t> </a:t>
                      </a:r>
                      <a:r>
                        <a:rPr lang="it-IT" sz="1000" b="1" dirty="0" smtClean="0"/>
                        <a:t>ON</a:t>
                      </a:r>
                      <a:endParaRPr lang="it-IT" sz="1200" b="1"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el-GR" sz="1200" b="1" dirty="0" smtClean="0"/>
                        <a:t>Π</a:t>
                      </a:r>
                      <a:r>
                        <a:rPr lang="it-IT" sz="1200" b="1" dirty="0" smtClean="0"/>
                        <a:t> </a:t>
                      </a:r>
                      <a:r>
                        <a:rPr lang="it-IT" sz="1000" b="1" dirty="0" smtClean="0"/>
                        <a:t>OFF</a:t>
                      </a:r>
                      <a:endParaRPr lang="it-IT" sz="1000" b="1"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r>
                        <a:rPr lang="it-IT" sz="1200" b="1" dirty="0" smtClean="0"/>
                        <a:t>N1</a:t>
                      </a:r>
                    </a:p>
                    <a:p>
                      <a:r>
                        <a:rPr lang="it-IT" sz="1200" b="1" dirty="0" err="1" smtClean="0"/>
                        <a:t>cycles</a:t>
                      </a:r>
                      <a:r>
                        <a:rPr lang="it-IT" sz="1200" b="1" dirty="0" smtClean="0"/>
                        <a:t>/</a:t>
                      </a:r>
                      <a:r>
                        <a:rPr lang="it-IT" sz="1200" b="1" dirty="0" err="1" smtClean="0"/>
                        <a:t>year</a:t>
                      </a:r>
                      <a:endParaRPr lang="it-IT" sz="1200" b="1" dirty="0" smtClean="0"/>
                    </a:p>
                    <a:p>
                      <a:pPr algn="ctr">
                        <a:spcAft>
                          <a:spcPts val="0"/>
                        </a:spcAft>
                      </a:pPr>
                      <a:endParaRPr lang="it-IT" sz="1200" kern="50" dirty="0">
                        <a:effectLst/>
                        <a:latin typeface="Times New Roman"/>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spcAft>
                          <a:spcPts val="0"/>
                        </a:spcAft>
                      </a:pPr>
                      <a:r>
                        <a:rPr lang="it-IT" sz="1200" b="1" kern="50" dirty="0" smtClean="0">
                          <a:effectLst/>
                          <a:latin typeface="+mn-lt"/>
                          <a:ea typeface="SimSun"/>
                          <a:cs typeface="Mangal"/>
                        </a:rPr>
                        <a:t>DT</a:t>
                      </a:r>
                    </a:p>
                    <a:p>
                      <a:pPr algn="ctr">
                        <a:spcAft>
                          <a:spcPts val="0"/>
                        </a:spcAft>
                      </a:pPr>
                      <a:r>
                        <a:rPr lang="it-IT" sz="1200" b="1" i="0" u="none" strike="noStrike" kern="1200" baseline="0" dirty="0" smtClean="0">
                          <a:solidFill>
                            <a:schemeClr val="tx1"/>
                          </a:solidFill>
                          <a:latin typeface="+mn-lt"/>
                          <a:ea typeface="+mn-ea"/>
                          <a:cs typeface="+mn-cs"/>
                        </a:rPr>
                        <a:t>°C/</a:t>
                      </a:r>
                      <a:r>
                        <a:rPr lang="it-IT" sz="1200" b="1" i="0" u="none" strike="noStrike" kern="1200" baseline="0" dirty="0" err="1" smtClean="0">
                          <a:solidFill>
                            <a:schemeClr val="tx1"/>
                          </a:solidFill>
                          <a:latin typeface="+mn-lt"/>
                          <a:ea typeface="+mn-ea"/>
                          <a:cs typeface="+mn-cs"/>
                        </a:rPr>
                        <a:t>cycle</a:t>
                      </a:r>
                      <a:endParaRPr lang="it-IT" sz="1200" b="1"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66575">
                <a:tc>
                  <a:txBody>
                    <a:bodyPr/>
                    <a:lstStyle/>
                    <a:p>
                      <a:pPr>
                        <a:spcAft>
                          <a:spcPts val="0"/>
                        </a:spcAft>
                      </a:pPr>
                      <a:r>
                        <a:rPr lang="it-IT" sz="1200" kern="50" dirty="0" smtClean="0">
                          <a:effectLst/>
                          <a:latin typeface="+mn-lt"/>
                          <a:ea typeface="SimSun"/>
                          <a:cs typeface="Mangal"/>
                        </a:rPr>
                        <a:t>Ground; </a:t>
                      </a:r>
                      <a:r>
                        <a:rPr lang="it-IT" sz="1200" kern="50" dirty="0" err="1" smtClean="0">
                          <a:effectLst/>
                          <a:latin typeface="+mn-lt"/>
                          <a:ea typeface="SimSun"/>
                          <a:cs typeface="Mangal"/>
                        </a:rPr>
                        <a:t>benign</a:t>
                      </a:r>
                      <a:r>
                        <a:rPr lang="it-IT" sz="1200" kern="50" dirty="0" smtClean="0">
                          <a:effectLst/>
                          <a:latin typeface="+mn-lt"/>
                          <a:ea typeface="SimSun"/>
                          <a:cs typeface="Mangal"/>
                        </a:rPr>
                        <a:t>: (GB)</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err="1" smtClean="0">
                          <a:effectLst/>
                          <a:latin typeface="+mn-lt"/>
                          <a:ea typeface="SimSun"/>
                          <a:cs typeface="Mangal"/>
                        </a:rPr>
                        <a:t>Switching</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20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30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1</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1</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365</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9126">
                <a:tc>
                  <a:txBody>
                    <a:bodyPr/>
                    <a:lstStyle/>
                    <a:p>
                      <a:pPr>
                        <a:spcAft>
                          <a:spcPts val="0"/>
                        </a:spcAft>
                      </a:pPr>
                      <a:r>
                        <a:rPr lang="it-IT" sz="1200" kern="50" dirty="0" smtClean="0">
                          <a:effectLst/>
                          <a:latin typeface="+mn-lt"/>
                          <a:ea typeface="SimSun"/>
                          <a:cs typeface="Mangal"/>
                        </a:rPr>
                        <a:t>Ground; </a:t>
                      </a:r>
                      <a:r>
                        <a:rPr lang="it-IT" sz="1200" kern="50" dirty="0" err="1" smtClean="0">
                          <a:effectLst/>
                          <a:latin typeface="+mn-lt"/>
                          <a:ea typeface="SimSun"/>
                          <a:cs typeface="Mangal"/>
                        </a:rPr>
                        <a:t>benign</a:t>
                      </a:r>
                      <a:r>
                        <a:rPr lang="it-IT" sz="1200" kern="50" dirty="0" smtClean="0">
                          <a:effectLst/>
                          <a:latin typeface="+mn-lt"/>
                          <a:ea typeface="SimSun"/>
                          <a:cs typeface="Mangal"/>
                        </a:rPr>
                        <a:t>: (GB)</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err="1" smtClean="0">
                          <a:effectLst/>
                          <a:latin typeface="+mn-lt"/>
                          <a:ea typeface="SimSun"/>
                          <a:cs typeface="Mangal"/>
                        </a:rPr>
                        <a:t>Transmitting</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20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40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1</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1</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365</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486">
                <a:tc>
                  <a:txBody>
                    <a:bodyPr/>
                    <a:lstStyle/>
                    <a:p>
                      <a:pPr>
                        <a:spcAft>
                          <a:spcPts val="0"/>
                        </a:spcAft>
                      </a:pPr>
                      <a:r>
                        <a:rPr lang="it-IT" sz="1200" kern="50" dirty="0" smtClean="0">
                          <a:effectLst/>
                          <a:latin typeface="+mn-lt"/>
                          <a:ea typeface="SimSun"/>
                          <a:cs typeface="Mangal"/>
                        </a:rPr>
                        <a:t>Ground; </a:t>
                      </a:r>
                      <a:r>
                        <a:rPr lang="it-IT" sz="1200" kern="50" dirty="0" err="1" smtClean="0">
                          <a:effectLst/>
                          <a:latin typeface="+mn-lt"/>
                          <a:ea typeface="SimSun"/>
                          <a:cs typeface="Mangal"/>
                        </a:rPr>
                        <a:t>fixed</a:t>
                      </a:r>
                      <a:r>
                        <a:rPr lang="it-IT" sz="1200" kern="50" dirty="0" smtClean="0">
                          <a:effectLst/>
                          <a:latin typeface="+mn-lt"/>
                          <a:ea typeface="SimSun"/>
                          <a:cs typeface="Mangal"/>
                        </a:rPr>
                        <a:t>: (GF)</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err="1" smtClean="0">
                          <a:effectLst/>
                          <a:latin typeface="+mn-lt"/>
                          <a:ea typeface="SimSun"/>
                          <a:cs typeface="Mangal"/>
                        </a:rPr>
                        <a:t>Transmitting</a:t>
                      </a:r>
                      <a:r>
                        <a:rPr lang="it-IT" sz="1200" kern="50" dirty="0" smtClean="0">
                          <a:effectLst/>
                          <a:latin typeface="+mn-lt"/>
                          <a:ea typeface="SimSun"/>
                          <a:cs typeface="Mangal"/>
                        </a:rPr>
                        <a:t> and</a:t>
                      </a:r>
                    </a:p>
                    <a:p>
                      <a:pPr algn="ctr">
                        <a:spcAft>
                          <a:spcPts val="0"/>
                        </a:spcAft>
                      </a:pPr>
                      <a:r>
                        <a:rPr lang="it-IT" sz="1200" kern="50" dirty="0" err="1" smtClean="0">
                          <a:effectLst/>
                          <a:latin typeface="+mn-lt"/>
                          <a:ea typeface="SimSun"/>
                          <a:cs typeface="Mangal"/>
                        </a:rPr>
                        <a:t>access</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solidFill>
                            <a:srgbClr val="C00000"/>
                          </a:solidFill>
                          <a:effectLst/>
                          <a:latin typeface="+mn-lt"/>
                          <a:ea typeface="SimSun"/>
                          <a:cs typeface="Mangal"/>
                        </a:rPr>
                        <a:t>11</a:t>
                      </a:r>
                      <a:endParaRPr lang="it-IT" sz="1200" kern="50" dirty="0">
                        <a:solidFill>
                          <a:srgbClr val="C00000"/>
                        </a:solidFill>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solidFill>
                            <a:srgbClr val="C00000"/>
                          </a:solidFill>
                          <a:effectLst/>
                          <a:latin typeface="+mn-lt"/>
                          <a:ea typeface="SimSun"/>
                          <a:cs typeface="Mangal"/>
                        </a:rPr>
                        <a:t>31</a:t>
                      </a:r>
                      <a:endParaRPr lang="it-IT" sz="1200" kern="50" dirty="0">
                        <a:solidFill>
                          <a:srgbClr val="C00000"/>
                        </a:solidFill>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1</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1</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0</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365</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200" kern="50" dirty="0" smtClean="0">
                          <a:effectLst/>
                          <a:latin typeface="+mn-lt"/>
                          <a:ea typeface="SimSun"/>
                          <a:cs typeface="Mangal"/>
                        </a:rPr>
                        <a:t>8</a:t>
                      </a:r>
                      <a:endParaRPr lang="it-IT" sz="1200" kern="50" dirty="0">
                        <a:effectLst/>
                        <a:latin typeface="+mn-lt"/>
                        <a:ea typeface="SimSun"/>
                        <a:cs typeface="Mang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ttangolo 4"/>
          <p:cNvSpPr/>
          <p:nvPr/>
        </p:nvSpPr>
        <p:spPr>
          <a:xfrm>
            <a:off x="680744" y="5387066"/>
            <a:ext cx="7819024" cy="830997"/>
          </a:xfrm>
          <a:prstGeom prst="rect">
            <a:avLst/>
          </a:prstGeom>
        </p:spPr>
        <p:txBody>
          <a:bodyPr wrap="square">
            <a:spAutoFit/>
          </a:bodyPr>
          <a:lstStyle/>
          <a:p>
            <a:endParaRPr lang="it-IT" sz="1600" dirty="0"/>
          </a:p>
          <a:p>
            <a:r>
              <a:rPr lang="it-IT" sz="1600" b="1" dirty="0" err="1"/>
              <a:t>Example</a:t>
            </a:r>
            <a:r>
              <a:rPr lang="it-IT" sz="1600" b="1" dirty="0"/>
              <a:t> </a:t>
            </a:r>
            <a:r>
              <a:rPr lang="it-IT" sz="1600" b="1" dirty="0" smtClean="0"/>
              <a:t> 2 - </a:t>
            </a:r>
            <a:r>
              <a:rPr lang="it-IT" sz="1600" b="1" dirty="0" smtClean="0">
                <a:hlinkClick r:id="rId4" action="ppaction://hlinkfile"/>
              </a:rPr>
              <a:t>Automotive </a:t>
            </a:r>
            <a:r>
              <a:rPr lang="it-IT" sz="1600" b="1" dirty="0" smtClean="0"/>
              <a:t> </a:t>
            </a:r>
            <a:endParaRPr lang="it-IT" sz="1600" b="1" dirty="0"/>
          </a:p>
          <a:p>
            <a:endParaRPr lang="it-IT" sz="1600" dirty="0"/>
          </a:p>
        </p:txBody>
      </p:sp>
      <p:sp>
        <p:nvSpPr>
          <p:cNvPr id="10" name="Rettangolo 9"/>
          <p:cNvSpPr/>
          <p:nvPr/>
        </p:nvSpPr>
        <p:spPr>
          <a:xfrm>
            <a:off x="680743" y="2015084"/>
            <a:ext cx="7819024" cy="1323439"/>
          </a:xfrm>
          <a:prstGeom prst="rect">
            <a:avLst/>
          </a:prstGeom>
        </p:spPr>
        <p:txBody>
          <a:bodyPr wrap="square">
            <a:spAutoFit/>
          </a:bodyPr>
          <a:lstStyle/>
          <a:p>
            <a:r>
              <a:rPr lang="it-IT" sz="1600" b="1" dirty="0" err="1" smtClean="0"/>
              <a:t>Example</a:t>
            </a:r>
            <a:r>
              <a:rPr lang="it-IT" sz="1600" b="1" dirty="0" smtClean="0"/>
              <a:t>  1 - </a:t>
            </a:r>
            <a:r>
              <a:rPr lang="it-IT" sz="1600" b="1" dirty="0" err="1" smtClean="0"/>
              <a:t>Telecoms</a:t>
            </a:r>
            <a:r>
              <a:rPr lang="it-IT" sz="1600" b="1" dirty="0" smtClean="0"/>
              <a:t> </a:t>
            </a:r>
          </a:p>
          <a:p>
            <a:r>
              <a:rPr lang="en-US" sz="1600" dirty="0" smtClean="0"/>
              <a:t>There </a:t>
            </a:r>
            <a:r>
              <a:rPr lang="en-US" sz="1600" dirty="0"/>
              <a:t>is only one annual working phase to consider for a permanent working.</a:t>
            </a:r>
          </a:p>
          <a:p>
            <a:r>
              <a:rPr lang="en-US" sz="1600" dirty="0"/>
              <a:t>Table </a:t>
            </a:r>
            <a:r>
              <a:rPr lang="en-US" sz="1600" dirty="0" smtClean="0"/>
              <a:t> </a:t>
            </a:r>
            <a:r>
              <a:rPr lang="en-US" sz="1600" dirty="0"/>
              <a:t>is given for a permanent working. Values for "ground; stationary; non </a:t>
            </a:r>
            <a:r>
              <a:rPr lang="en-US" sz="1600" dirty="0" smtClean="0"/>
              <a:t>weather protected</a:t>
            </a:r>
            <a:r>
              <a:rPr lang="en-US" sz="1600" dirty="0"/>
              <a:t>"(Ground; fixed for Mil-HDBK-217F) are given for the </a:t>
            </a:r>
            <a:r>
              <a:rPr lang="en-US" sz="1600" dirty="0">
                <a:solidFill>
                  <a:srgbClr val="C00000"/>
                </a:solidFill>
              </a:rPr>
              <a:t>French climate</a:t>
            </a:r>
            <a:r>
              <a:rPr lang="en-US" sz="1600" dirty="0"/>
              <a:t>, but other </a:t>
            </a:r>
            <a:r>
              <a:rPr lang="en-US" sz="1600" dirty="0" smtClean="0"/>
              <a:t>climates </a:t>
            </a:r>
            <a:r>
              <a:rPr lang="it-IT" sz="1600" dirty="0" smtClean="0"/>
              <a:t>can </a:t>
            </a:r>
            <a:r>
              <a:rPr lang="it-IT" sz="1600" dirty="0"/>
              <a:t>be </a:t>
            </a:r>
            <a:r>
              <a:rPr lang="it-IT" sz="1600" dirty="0" err="1"/>
              <a:t>calculated</a:t>
            </a:r>
            <a:r>
              <a:rPr lang="it-IT" sz="1600" dirty="0" smtClean="0"/>
              <a:t>.</a:t>
            </a:r>
          </a:p>
        </p:txBody>
      </p:sp>
    </p:spTree>
    <p:extLst>
      <p:ext uri="{BB962C8B-B14F-4D97-AF65-F5344CB8AC3E}">
        <p14:creationId xmlns:p14="http://schemas.microsoft.com/office/powerpoint/2010/main" val="3569662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p:cNvSpPr txBox="1"/>
          <p:nvPr/>
        </p:nvSpPr>
        <p:spPr>
          <a:xfrm>
            <a:off x="716736" y="1243085"/>
            <a:ext cx="7819027" cy="338554"/>
          </a:xfrm>
          <a:prstGeom prst="rect">
            <a:avLst/>
          </a:prstGeom>
          <a:noFill/>
        </p:spPr>
        <p:txBody>
          <a:bodyPr wrap="square" rtlCol="0">
            <a:spAutoFit/>
          </a:bodyPr>
          <a:lstStyle/>
          <a:p>
            <a:pPr marL="285750" indent="-285750" algn="just">
              <a:buFont typeface="Arial"/>
              <a:buChar char="•"/>
            </a:pPr>
            <a:endParaRPr lang="en-US"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12</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Quality Laboratory</a:t>
            </a:r>
          </a:p>
        </p:txBody>
      </p:sp>
      <p:sp>
        <p:nvSpPr>
          <p:cNvPr id="15" name="CasellaDiTesto 14"/>
          <p:cNvSpPr txBox="1"/>
          <p:nvPr/>
        </p:nvSpPr>
        <p:spPr>
          <a:xfrm>
            <a:off x="613743" y="1326762"/>
            <a:ext cx="4311939" cy="584775"/>
          </a:xfrm>
          <a:prstGeom prst="rect">
            <a:avLst/>
          </a:prstGeom>
          <a:noFill/>
        </p:spPr>
        <p:txBody>
          <a:bodyPr wrap="square" rtlCol="0">
            <a:spAutoFit/>
          </a:bodyPr>
          <a:lstStyle/>
          <a:p>
            <a:r>
              <a:rPr lang="en-GB" sz="1600" b="1" dirty="0" smtClean="0">
                <a:solidFill>
                  <a:schemeClr val="accent1">
                    <a:lumMod val="75000"/>
                  </a:schemeClr>
                </a:solidFill>
                <a:latin typeface="Arial"/>
                <a:cs typeface="Arial"/>
              </a:rPr>
              <a:t>MTBF di </a:t>
            </a:r>
            <a:r>
              <a:rPr lang="en-GB" sz="1600" b="1" dirty="0" err="1" smtClean="0">
                <a:solidFill>
                  <a:schemeClr val="accent1">
                    <a:lumMod val="75000"/>
                  </a:schemeClr>
                </a:solidFill>
                <a:latin typeface="Arial"/>
                <a:cs typeface="Arial"/>
              </a:rPr>
              <a:t>missione</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Mission profile MTBF</a:t>
            </a:r>
          </a:p>
          <a:p>
            <a:endParaRPr lang="en-GB" sz="1600" b="1" i="1" dirty="0">
              <a:solidFill>
                <a:schemeClr val="accent1">
                  <a:lumMod val="75000"/>
                </a:schemeClr>
              </a:solidFill>
              <a:latin typeface="Arial"/>
              <a:cs typeface="Arial"/>
            </a:endParaRPr>
          </a:p>
        </p:txBody>
      </p:sp>
      <p:graphicFrame>
        <p:nvGraphicFramePr>
          <p:cNvPr id="6" name="Oggetto 5"/>
          <p:cNvGraphicFramePr>
            <a:graphicFrameLocks noChangeAspect="1"/>
          </p:cNvGraphicFramePr>
          <p:nvPr>
            <p:extLst>
              <p:ext uri="{D42A27DB-BD31-4B8C-83A1-F6EECF244321}">
                <p14:modId xmlns:p14="http://schemas.microsoft.com/office/powerpoint/2010/main" val="63943822"/>
              </p:ext>
            </p:extLst>
          </p:nvPr>
        </p:nvGraphicFramePr>
        <p:xfrm>
          <a:off x="889000" y="1857375"/>
          <a:ext cx="6808612" cy="4284633"/>
        </p:xfrm>
        <a:graphic>
          <a:graphicData uri="http://schemas.openxmlformats.org/presentationml/2006/ole">
            <mc:AlternateContent xmlns:mc="http://schemas.openxmlformats.org/markup-compatibility/2006">
              <mc:Choice xmlns:v="urn:schemas-microsoft-com:vml" Requires="v">
                <p:oleObj spid="_x0000_s1043" name="Foglio di lavoro" r:id="rId4" imgW="7267648" imgH="5857829" progId="Excel.Sheet.8">
                  <p:embed/>
                </p:oleObj>
              </mc:Choice>
              <mc:Fallback>
                <p:oleObj name="Foglio di lavoro" r:id="rId4" imgW="7267648" imgH="5857829" progId="Excel.Sheet.8">
                  <p:embed/>
                  <p:pic>
                    <p:nvPicPr>
                      <p:cNvPr id="0" name=""/>
                      <p:cNvPicPr/>
                      <p:nvPr/>
                    </p:nvPicPr>
                    <p:blipFill>
                      <a:blip r:embed="rId5"/>
                      <a:stretch>
                        <a:fillRect/>
                      </a:stretch>
                    </p:blipFill>
                    <p:spPr>
                      <a:xfrm>
                        <a:off x="889000" y="1857375"/>
                        <a:ext cx="6808612" cy="4284633"/>
                      </a:xfrm>
                      <a:prstGeom prst="rect">
                        <a:avLst/>
                      </a:prstGeom>
                    </p:spPr>
                  </p:pic>
                </p:oleObj>
              </mc:Fallback>
            </mc:AlternateContent>
          </a:graphicData>
        </a:graphic>
      </p:graphicFrame>
    </p:spTree>
    <p:extLst>
      <p:ext uri="{BB962C8B-B14F-4D97-AF65-F5344CB8AC3E}">
        <p14:creationId xmlns:p14="http://schemas.microsoft.com/office/powerpoint/2010/main" val="28723168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9" name="CasellaDiTesto 8"/>
          <p:cNvSpPr txBox="1"/>
          <p:nvPr/>
        </p:nvSpPr>
        <p:spPr>
          <a:xfrm>
            <a:off x="716736" y="1243085"/>
            <a:ext cx="7819027" cy="338554"/>
          </a:xfrm>
          <a:prstGeom prst="rect">
            <a:avLst/>
          </a:prstGeom>
          <a:noFill/>
        </p:spPr>
        <p:txBody>
          <a:bodyPr wrap="square" rtlCol="0">
            <a:spAutoFit/>
          </a:bodyPr>
          <a:lstStyle/>
          <a:p>
            <a:pPr marL="285750" indent="-285750" algn="just">
              <a:buFont typeface="Arial"/>
              <a:buChar char="•"/>
            </a:pPr>
            <a:endParaRPr lang="en-US"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13</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Laboratory</a:t>
            </a:r>
            <a:endParaRPr lang="en-GB" sz="800" b="1" dirty="0">
              <a:solidFill>
                <a:schemeClr val="bg1"/>
              </a:solidFill>
              <a:latin typeface="Arial"/>
              <a:cs typeface="Arial"/>
            </a:endParaRPr>
          </a:p>
        </p:txBody>
      </p:sp>
      <p:sp>
        <p:nvSpPr>
          <p:cNvPr id="15" name="CasellaDiTesto 14"/>
          <p:cNvSpPr txBox="1"/>
          <p:nvPr/>
        </p:nvSpPr>
        <p:spPr>
          <a:xfrm>
            <a:off x="613743" y="1326762"/>
            <a:ext cx="4311939" cy="584775"/>
          </a:xfrm>
          <a:prstGeom prst="rect">
            <a:avLst/>
          </a:prstGeom>
          <a:noFill/>
        </p:spPr>
        <p:txBody>
          <a:bodyPr wrap="square" rtlCol="0">
            <a:spAutoFit/>
          </a:bodyPr>
          <a:lstStyle/>
          <a:p>
            <a:r>
              <a:rPr lang="en-GB" sz="1600" b="1" dirty="0" smtClean="0">
                <a:solidFill>
                  <a:schemeClr val="accent1">
                    <a:lumMod val="75000"/>
                  </a:schemeClr>
                </a:solidFill>
                <a:latin typeface="Arial"/>
                <a:cs typeface="Arial"/>
              </a:rPr>
              <a:t>MTBF di </a:t>
            </a:r>
            <a:r>
              <a:rPr lang="en-GB" sz="1600" b="1" dirty="0" err="1" smtClean="0">
                <a:solidFill>
                  <a:schemeClr val="accent1">
                    <a:lumMod val="75000"/>
                  </a:schemeClr>
                </a:solidFill>
                <a:latin typeface="Arial"/>
                <a:cs typeface="Arial"/>
              </a:rPr>
              <a:t>missione</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Mission profile MTBF</a:t>
            </a:r>
          </a:p>
          <a:p>
            <a:endParaRPr lang="en-GB" sz="1600" b="1" i="1" dirty="0">
              <a:solidFill>
                <a:schemeClr val="accent1">
                  <a:lumMod val="75000"/>
                </a:schemeClr>
              </a:solidFill>
              <a:latin typeface="Arial"/>
              <a:cs typeface="Arial"/>
            </a:endParaRPr>
          </a:p>
        </p:txBody>
      </p:sp>
      <p:sp>
        <p:nvSpPr>
          <p:cNvPr id="5" name="Rettangolo 4"/>
          <p:cNvSpPr/>
          <p:nvPr/>
        </p:nvSpPr>
        <p:spPr>
          <a:xfrm>
            <a:off x="716739" y="2071081"/>
            <a:ext cx="7819024" cy="1815882"/>
          </a:xfrm>
          <a:prstGeom prst="rect">
            <a:avLst/>
          </a:prstGeom>
        </p:spPr>
        <p:txBody>
          <a:bodyPr wrap="square">
            <a:spAutoFit/>
          </a:bodyPr>
          <a:lstStyle/>
          <a:p>
            <a:r>
              <a:rPr lang="it-IT" sz="1600" b="1" dirty="0" err="1" smtClean="0"/>
              <a:t>Example</a:t>
            </a:r>
            <a:r>
              <a:rPr lang="it-IT" sz="1600" b="1" dirty="0"/>
              <a:t> </a:t>
            </a:r>
            <a:r>
              <a:rPr lang="it-IT" sz="1600" b="1" dirty="0" smtClean="0"/>
              <a:t>– </a:t>
            </a:r>
            <a:r>
              <a:rPr lang="it-IT" sz="1600" b="1" dirty="0" smtClean="0">
                <a:hlinkClick r:id="rId4" action="ppaction://hlinkfile"/>
              </a:rPr>
              <a:t>Reliability data</a:t>
            </a:r>
            <a:r>
              <a:rPr lang="it-IT" sz="1600" b="1" dirty="0" smtClean="0"/>
              <a:t>– </a:t>
            </a:r>
            <a:r>
              <a:rPr lang="it-IT" sz="1600" b="1" dirty="0" smtClean="0">
                <a:hlinkClick r:id="rId5" action="ppaction://hlinkfile"/>
              </a:rPr>
              <a:t>MTBF vs Temperature</a:t>
            </a:r>
            <a:endParaRPr lang="it-IT" sz="1600" b="1" dirty="0" smtClean="0"/>
          </a:p>
          <a:p>
            <a:endParaRPr lang="it-IT" sz="1600" b="1" dirty="0"/>
          </a:p>
          <a:p>
            <a:r>
              <a:rPr lang="it-IT" sz="1600" b="1" dirty="0" smtClean="0"/>
              <a:t>Case study – </a:t>
            </a:r>
            <a:r>
              <a:rPr lang="it-IT" sz="1600" b="1" dirty="0" smtClean="0">
                <a:hlinkClick r:id="rId6" action="ppaction://hlinkpres?slideindex=1&amp;slidetitle="/>
              </a:rPr>
              <a:t>Rolling  Stock </a:t>
            </a:r>
            <a:r>
              <a:rPr lang="it-IT" sz="1600" b="1" dirty="0" err="1" smtClean="0">
                <a:hlinkClick r:id="rId6" action="ppaction://hlinkpres?slideindex=1&amp;slidetitle="/>
              </a:rPr>
              <a:t>equipment</a:t>
            </a:r>
            <a:endParaRPr lang="it-IT" sz="1600" b="1" dirty="0" smtClean="0"/>
          </a:p>
          <a:p>
            <a:endParaRPr lang="it-IT" sz="1600" b="1" dirty="0"/>
          </a:p>
          <a:p>
            <a:r>
              <a:rPr lang="it-IT" sz="1600" b="1" dirty="0" err="1" smtClean="0"/>
              <a:t>Example</a:t>
            </a:r>
            <a:r>
              <a:rPr lang="it-IT" sz="1600" b="1" dirty="0" smtClean="0"/>
              <a:t> – </a:t>
            </a:r>
            <a:r>
              <a:rPr lang="it-IT" sz="1600" b="1" dirty="0" smtClean="0">
                <a:hlinkClick r:id="rId7" action="ppaction://hlinkfile"/>
              </a:rPr>
              <a:t>Reliability Report </a:t>
            </a:r>
            <a:endParaRPr lang="it-IT" sz="1600" b="1" dirty="0" smtClean="0"/>
          </a:p>
          <a:p>
            <a:endParaRPr lang="it-IT" sz="1600" b="1" dirty="0"/>
          </a:p>
          <a:p>
            <a:r>
              <a:rPr lang="it-IT" sz="1600" b="1" dirty="0" smtClean="0"/>
              <a:t>Case study – </a:t>
            </a:r>
            <a:r>
              <a:rPr lang="it-IT" sz="1600" b="1" dirty="0">
                <a:hlinkClick r:id="rId8" action="ppaction://hlinkfile"/>
              </a:rPr>
              <a:t>G</a:t>
            </a:r>
            <a:r>
              <a:rPr lang="it-IT" sz="1600" b="1" dirty="0" smtClean="0">
                <a:hlinkClick r:id="rId8" action="ppaction://hlinkfile"/>
              </a:rPr>
              <a:t>uideline for DfR</a:t>
            </a:r>
            <a:endParaRPr lang="it-IT" sz="1600" b="1" dirty="0" smtClean="0"/>
          </a:p>
        </p:txBody>
      </p:sp>
    </p:spTree>
    <p:extLst>
      <p:ext uri="{BB962C8B-B14F-4D97-AF65-F5344CB8AC3E}">
        <p14:creationId xmlns:p14="http://schemas.microsoft.com/office/powerpoint/2010/main" val="13920506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6201122" cy="338554"/>
          </a:xfrm>
          <a:prstGeom prst="rect">
            <a:avLst/>
          </a:prstGeom>
          <a:noFill/>
        </p:spPr>
        <p:txBody>
          <a:bodyPr wrap="square" rtlCol="0">
            <a:spAutoFit/>
          </a:bodyPr>
          <a:lstStyle/>
          <a:p>
            <a:r>
              <a:rPr lang="it-IT" sz="1600" b="1" dirty="0" smtClean="0">
                <a:solidFill>
                  <a:schemeClr val="accent1">
                    <a:lumMod val="75000"/>
                  </a:schemeClr>
                </a:solidFill>
                <a:latin typeface="Arial"/>
                <a:cs typeface="Arial"/>
              </a:rPr>
              <a:t>Riassumendo: Obiettivi </a:t>
            </a:r>
            <a:r>
              <a:rPr lang="it-IT" sz="1600" b="1" dirty="0">
                <a:solidFill>
                  <a:schemeClr val="accent1">
                    <a:lumMod val="75000"/>
                  </a:schemeClr>
                </a:solidFill>
                <a:latin typeface="Arial"/>
                <a:cs typeface="Arial"/>
              </a:rPr>
              <a:t>delle </a:t>
            </a:r>
            <a:r>
              <a:rPr lang="it-IT" sz="1600" b="1" dirty="0" smtClean="0">
                <a:solidFill>
                  <a:schemeClr val="accent1">
                    <a:lumMod val="75000"/>
                  </a:schemeClr>
                </a:solidFill>
                <a:latin typeface="Arial"/>
                <a:cs typeface="Arial"/>
              </a:rPr>
              <a:t>predizioni </a:t>
            </a:r>
            <a:r>
              <a:rPr lang="it-IT" sz="1600" b="1" dirty="0">
                <a:solidFill>
                  <a:schemeClr val="accent1">
                    <a:lumMod val="75000"/>
                  </a:schemeClr>
                </a:solidFill>
                <a:latin typeface="Arial"/>
                <a:cs typeface="Arial"/>
              </a:rPr>
              <a:t>di affidabilità </a:t>
            </a:r>
          </a:p>
        </p:txBody>
      </p:sp>
      <p:sp>
        <p:nvSpPr>
          <p:cNvPr id="9" name="CasellaDiTesto 8"/>
          <p:cNvSpPr txBox="1"/>
          <p:nvPr/>
        </p:nvSpPr>
        <p:spPr>
          <a:xfrm>
            <a:off x="716736" y="1243085"/>
            <a:ext cx="7819027" cy="4524315"/>
          </a:xfrm>
          <a:prstGeom prst="rect">
            <a:avLst/>
          </a:prstGeom>
          <a:noFill/>
        </p:spPr>
        <p:txBody>
          <a:bodyPr wrap="square" rtlCol="0">
            <a:spAutoFit/>
          </a:bodyPr>
          <a:lstStyle/>
          <a:p>
            <a:pPr marL="285750" indent="-285750" algn="just">
              <a:buFont typeface="Arial" panose="020B0604020202020204" pitchFamily="34" charset="0"/>
              <a:buChar char="•"/>
            </a:pPr>
            <a:endParaRPr lang="it-IT" sz="1600" dirty="0" smtClean="0"/>
          </a:p>
          <a:p>
            <a:pPr marL="285750" indent="-285750" algn="just">
              <a:buFont typeface="Arial" panose="020B0604020202020204" pitchFamily="34" charset="0"/>
              <a:buChar char="•"/>
            </a:pPr>
            <a:r>
              <a:rPr lang="it-IT" sz="1600" dirty="0" smtClean="0"/>
              <a:t>Nella </a:t>
            </a:r>
            <a:r>
              <a:rPr lang="it-IT" sz="1600" dirty="0"/>
              <a:t>fase di progetto permettono </a:t>
            </a:r>
            <a:r>
              <a:rPr lang="it-IT" sz="1600" dirty="0">
                <a:solidFill>
                  <a:srgbClr val="C00000"/>
                </a:solidFill>
              </a:rPr>
              <a:t>l’eliminazione di criticità </a:t>
            </a:r>
            <a:r>
              <a:rPr lang="it-IT" sz="1600" dirty="0"/>
              <a:t>esistenti indirizzando: </a:t>
            </a:r>
            <a:endParaRPr lang="it-IT" sz="1600" dirty="0" smtClean="0"/>
          </a:p>
          <a:p>
            <a:pPr algn="just"/>
            <a:endParaRPr lang="it-IT" sz="1600" dirty="0"/>
          </a:p>
          <a:p>
            <a:pPr algn="just"/>
            <a:r>
              <a:rPr lang="it-IT" sz="1600" dirty="0" smtClean="0"/>
              <a:t>		la </a:t>
            </a:r>
            <a:r>
              <a:rPr lang="it-IT" sz="1600" dirty="0"/>
              <a:t>ripartizione dell’affidabilità tra le parti del </a:t>
            </a:r>
            <a:r>
              <a:rPr lang="it-IT" sz="1600" dirty="0" smtClean="0"/>
              <a:t>sistema (allocazione) </a:t>
            </a:r>
            <a:endParaRPr lang="it-IT" sz="1600" dirty="0"/>
          </a:p>
          <a:p>
            <a:pPr algn="just"/>
            <a:r>
              <a:rPr lang="it-IT" sz="1600" dirty="0" smtClean="0"/>
              <a:t>		l’ottimizzazione </a:t>
            </a:r>
            <a:r>
              <a:rPr lang="it-IT" sz="1600" dirty="0"/>
              <a:t>delle condizioni di </a:t>
            </a:r>
            <a:r>
              <a:rPr lang="it-IT" sz="1600" dirty="0" smtClean="0"/>
              <a:t>impiego (stress) </a:t>
            </a:r>
            <a:endParaRPr lang="it-IT" sz="1600" dirty="0"/>
          </a:p>
          <a:p>
            <a:pPr algn="just"/>
            <a:r>
              <a:rPr lang="it-IT" sz="1600" dirty="0" smtClean="0"/>
              <a:t>		l’ottimizzazione </a:t>
            </a:r>
            <a:r>
              <a:rPr lang="it-IT" sz="1600" dirty="0"/>
              <a:t>del progetto </a:t>
            </a:r>
            <a:r>
              <a:rPr lang="it-IT" sz="1600" dirty="0" smtClean="0"/>
              <a:t>termico (temperatura)</a:t>
            </a:r>
          </a:p>
          <a:p>
            <a:pPr algn="just"/>
            <a:r>
              <a:rPr lang="it-IT" sz="1600" dirty="0"/>
              <a:t>	</a:t>
            </a:r>
            <a:r>
              <a:rPr lang="it-IT" sz="1600" dirty="0" smtClean="0"/>
              <a:t>	il confronto di soluzioni alternative e varianti di progetto</a:t>
            </a:r>
          </a:p>
          <a:p>
            <a:pPr algn="just"/>
            <a:r>
              <a:rPr lang="it-IT" sz="1600" dirty="0"/>
              <a:t>	</a:t>
            </a:r>
            <a:endParaRPr lang="it-IT" sz="1600" dirty="0" smtClean="0"/>
          </a:p>
          <a:p>
            <a:pPr marL="285750" indent="-285750" algn="just">
              <a:buFont typeface="Arial" panose="020B0604020202020204" pitchFamily="34" charset="0"/>
              <a:buChar char="•"/>
            </a:pPr>
            <a:r>
              <a:rPr lang="en-US" sz="1600" dirty="0" smtClean="0"/>
              <a:t>Costituiscono gli elementi base per ricavare la probabilità degli eventi di guasto descritti nelle tecniche </a:t>
            </a:r>
            <a:r>
              <a:rPr lang="en-US" sz="1600" dirty="0" smtClean="0">
                <a:solidFill>
                  <a:srgbClr val="C00000"/>
                </a:solidFill>
              </a:rPr>
              <a:t>FMECA</a:t>
            </a:r>
          </a:p>
          <a:p>
            <a:pPr algn="just"/>
            <a:endParaRPr lang="en-US" sz="1600" dirty="0" smtClean="0"/>
          </a:p>
          <a:p>
            <a:pPr marL="285750" indent="-285750" algn="just">
              <a:buFont typeface="Arial" panose="020B0604020202020204" pitchFamily="34" charset="0"/>
              <a:buChar char="•"/>
            </a:pPr>
            <a:r>
              <a:rPr lang="it-IT" sz="1600" dirty="0"/>
              <a:t>In una fase successiva di analisi di sistema le previsioni di affidabilità sono elemento fondamentale nell’analisi di disponibilità , manutenibilità e nel dimensionamento delle scorte </a:t>
            </a:r>
            <a:r>
              <a:rPr lang="it-IT" sz="1600" dirty="0">
                <a:solidFill>
                  <a:srgbClr val="C00000"/>
                </a:solidFill>
              </a:rPr>
              <a:t>(logistica)</a:t>
            </a:r>
          </a:p>
          <a:p>
            <a:pPr algn="just"/>
            <a:endParaRPr lang="it-IT" sz="1600" dirty="0"/>
          </a:p>
          <a:p>
            <a:pPr marL="285750" indent="-285750" algn="just">
              <a:buFont typeface="Arial" panose="020B0604020202020204" pitchFamily="34" charset="0"/>
              <a:buChar char="•"/>
            </a:pPr>
            <a:r>
              <a:rPr lang="it-IT" sz="1600" dirty="0"/>
              <a:t>Infine, le previsioni di affidabilità costituiscono un riferimento che permette di monitorare le </a:t>
            </a:r>
            <a:r>
              <a:rPr lang="it-IT" sz="1600" dirty="0">
                <a:solidFill>
                  <a:srgbClr val="C00000"/>
                </a:solidFill>
              </a:rPr>
              <a:t>verifiche di affidabilità </a:t>
            </a:r>
            <a:r>
              <a:rPr lang="it-IT" sz="1600" dirty="0"/>
              <a:t>(prove e dimostrazioni) ed evidenziare eventuali comportamenti anomali al fine di porvi rimedio (analisi dei guasti</a:t>
            </a:r>
            <a:r>
              <a:rPr lang="it-IT" sz="1600" dirty="0" smtClean="0"/>
              <a:t>).</a:t>
            </a:r>
            <a:endParaRPr lang="it-IT"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14</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Laboratory</a:t>
            </a:r>
            <a:endParaRPr lang="en-GB" sz="800" b="1" dirty="0">
              <a:solidFill>
                <a:schemeClr val="bg1"/>
              </a:solidFill>
              <a:latin typeface="Arial"/>
              <a:cs typeface="Arial"/>
            </a:endParaRPr>
          </a:p>
        </p:txBody>
      </p:sp>
    </p:spTree>
    <p:extLst>
      <p:ext uri="{BB962C8B-B14F-4D97-AF65-F5344CB8AC3E}">
        <p14:creationId xmlns:p14="http://schemas.microsoft.com/office/powerpoint/2010/main" val="11885890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magine 12"/>
          <p:cNvPicPr>
            <a:picLocks noChangeAspect="1"/>
          </p:cNvPicPr>
          <p:nvPr/>
        </p:nvPicPr>
        <p:blipFill>
          <a:blip r:embed="rId3"/>
          <a:stretch>
            <a:fillRect/>
          </a:stretch>
        </p:blipFill>
        <p:spPr>
          <a:xfrm>
            <a:off x="0" y="-21160"/>
            <a:ext cx="9180512" cy="6872633"/>
          </a:xfrm>
          <a:prstGeom prst="rect">
            <a:avLst/>
          </a:prstGeom>
        </p:spPr>
      </p:pic>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15</a:t>
            </a:fld>
            <a:endParaRPr lang="it-IT" b="1" dirty="0">
              <a:solidFill>
                <a:schemeClr val="bg1"/>
              </a:solidFill>
              <a:latin typeface="Arial"/>
              <a:cs typeface="Arial"/>
            </a:endParaRPr>
          </a:p>
        </p:txBody>
      </p:sp>
      <p:sp>
        <p:nvSpPr>
          <p:cNvPr id="10" name="CasellaDiTesto 9"/>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 (DINFO)</a:t>
            </a:r>
          </a:p>
          <a:p>
            <a:pPr algn="r"/>
            <a:r>
              <a:rPr lang="en-GB" sz="800" b="1" dirty="0" smtClean="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smtClean="0">
                <a:solidFill>
                  <a:schemeClr val="bg1"/>
                </a:solidFill>
                <a:latin typeface="Arial"/>
                <a:cs typeface="Arial"/>
              </a:rPr>
              <a:t>Laboratory</a:t>
            </a:r>
          </a:p>
        </p:txBody>
      </p:sp>
      <p:sp>
        <p:nvSpPr>
          <p:cNvPr id="9" name="CasellaDiTesto 8"/>
          <p:cNvSpPr txBox="1"/>
          <p:nvPr/>
        </p:nvSpPr>
        <p:spPr>
          <a:xfrm>
            <a:off x="670207" y="5713500"/>
            <a:ext cx="7421506" cy="307777"/>
          </a:xfrm>
          <a:prstGeom prst="rect">
            <a:avLst/>
          </a:prstGeom>
          <a:noFill/>
        </p:spPr>
        <p:txBody>
          <a:bodyPr wrap="square" rtlCol="0">
            <a:spAutoFit/>
          </a:bodyPr>
          <a:lstStyle/>
          <a:p>
            <a:pPr algn="ctr"/>
            <a:r>
              <a:rPr lang="it-IT" sz="1400" i="1" dirty="0" smtClean="0">
                <a:solidFill>
                  <a:srgbClr val="134979"/>
                </a:solidFill>
              </a:rPr>
              <a:t>Via di S. Marta 3  - 50139  Firenze +39 055  </a:t>
            </a:r>
            <a:r>
              <a:rPr lang="it-IT" sz="1400" i="1" dirty="0">
                <a:solidFill>
                  <a:srgbClr val="134979"/>
                </a:solidFill>
              </a:rPr>
              <a:t>2758 503 </a:t>
            </a:r>
            <a:r>
              <a:rPr lang="it-IT" sz="1400" i="1" dirty="0" smtClean="0">
                <a:solidFill>
                  <a:srgbClr val="134979"/>
                </a:solidFill>
              </a:rPr>
              <a:t>  http</a:t>
            </a:r>
            <a:r>
              <a:rPr lang="it-IT" sz="1400" i="1" dirty="0">
                <a:solidFill>
                  <a:srgbClr val="134979"/>
                </a:solidFill>
              </a:rPr>
              <a:t>://</a:t>
            </a:r>
            <a:r>
              <a:rPr lang="it-IT" sz="1400" i="1" dirty="0" smtClean="0">
                <a:solidFill>
                  <a:srgbClr val="134979"/>
                </a:solidFill>
              </a:rPr>
              <a:t>www.labmaq.dinfo.unifi.it</a:t>
            </a:r>
            <a:endParaRPr lang="it-IT" sz="1400" i="1" dirty="0">
              <a:solidFill>
                <a:srgbClr val="134979"/>
              </a:solidFill>
            </a:endParaRPr>
          </a:p>
        </p:txBody>
      </p:sp>
      <p:pic>
        <p:nvPicPr>
          <p:cNvPr id="4" name="Immagin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22151" y="1271261"/>
            <a:ext cx="4480012" cy="4291777"/>
          </a:xfrm>
          <a:prstGeom prst="rect">
            <a:avLst/>
          </a:prstGeom>
        </p:spPr>
      </p:pic>
    </p:spTree>
    <p:extLst>
      <p:ext uri="{BB962C8B-B14F-4D97-AF65-F5344CB8AC3E}">
        <p14:creationId xmlns:p14="http://schemas.microsoft.com/office/powerpoint/2010/main" val="3476606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3259513" cy="338554"/>
          </a:xfrm>
          <a:prstGeom prst="rect">
            <a:avLst/>
          </a:prstGeom>
          <a:noFill/>
        </p:spPr>
        <p:txBody>
          <a:bodyPr wrap="square" rtlCol="0">
            <a:spAutoFit/>
          </a:bodyPr>
          <a:lstStyle/>
          <a:p>
            <a:r>
              <a:rPr lang="en-GB" sz="1600" b="1" dirty="0" err="1">
                <a:solidFill>
                  <a:schemeClr val="accent1">
                    <a:lumMod val="75000"/>
                  </a:schemeClr>
                </a:solidFill>
                <a:latin typeface="Arial"/>
                <a:cs typeface="Arial"/>
              </a:rPr>
              <a:t>Contenuti</a:t>
            </a:r>
            <a:r>
              <a:rPr lang="en-GB" sz="1600" b="1" dirty="0">
                <a:solidFill>
                  <a:schemeClr val="accent1">
                    <a:lumMod val="75000"/>
                  </a:schemeClr>
                </a:solidFill>
                <a:latin typeface="Arial"/>
                <a:cs typeface="Arial"/>
              </a:rPr>
              <a:t> /</a:t>
            </a:r>
            <a:r>
              <a:rPr lang="en-GB" sz="1600" b="1" i="1" dirty="0">
                <a:solidFill>
                  <a:schemeClr val="accent1">
                    <a:lumMod val="75000"/>
                  </a:schemeClr>
                </a:solidFill>
                <a:latin typeface="Arial"/>
                <a:cs typeface="Arial"/>
              </a:rPr>
              <a:t>Current topics</a:t>
            </a:r>
          </a:p>
        </p:txBody>
      </p:sp>
      <p:sp>
        <p:nvSpPr>
          <p:cNvPr id="9" name="CasellaDiTesto 8"/>
          <p:cNvSpPr txBox="1"/>
          <p:nvPr/>
        </p:nvSpPr>
        <p:spPr>
          <a:xfrm>
            <a:off x="716736" y="1243085"/>
            <a:ext cx="7819027" cy="2062103"/>
          </a:xfrm>
          <a:prstGeom prst="rect">
            <a:avLst/>
          </a:prstGeom>
          <a:noFill/>
        </p:spPr>
        <p:txBody>
          <a:bodyPr wrap="square" rtlCol="0">
            <a:spAutoFit/>
          </a:bodyPr>
          <a:lstStyle/>
          <a:p>
            <a:pPr marL="285750" indent="-285750" algn="just">
              <a:buFont typeface="Arial"/>
              <a:buChar char="•"/>
            </a:pPr>
            <a:r>
              <a:rPr lang="it-IT" sz="1600" dirty="0"/>
              <a:t>Componenti elettronici - Affidabilità - Condizioni di riferimento per i tassi di guasto e modelli per la loro conversione in funzione delle sollecitazioni  </a:t>
            </a:r>
          </a:p>
          <a:p>
            <a:pPr algn="just"/>
            <a:r>
              <a:rPr lang="it-IT" sz="1600" dirty="0"/>
              <a:t>	</a:t>
            </a:r>
            <a:r>
              <a:rPr lang="en-US" sz="1600" i="1" dirty="0" smtClean="0"/>
              <a:t>Electronic </a:t>
            </a:r>
            <a:r>
              <a:rPr lang="en-US" sz="1600" i="1" dirty="0"/>
              <a:t>components - Reliability - Reference conditions for failure rates and stress 	models for </a:t>
            </a:r>
            <a:r>
              <a:rPr lang="en-US" sz="1600" i="1" dirty="0" smtClean="0"/>
              <a:t>conversion</a:t>
            </a:r>
            <a:endParaRPr lang="en-US" sz="1600" i="1" dirty="0"/>
          </a:p>
          <a:p>
            <a:pPr marL="285750" indent="-285750" algn="just">
              <a:buFont typeface="Arial" panose="020B0604020202020204" pitchFamily="34" charset="0"/>
              <a:buChar char="•"/>
            </a:pPr>
            <a:r>
              <a:rPr lang="en-US" sz="1600" dirty="0" err="1" smtClean="0"/>
              <a:t>Banche</a:t>
            </a:r>
            <a:r>
              <a:rPr lang="en-US" sz="1600" dirty="0" smtClean="0"/>
              <a:t> </a:t>
            </a:r>
            <a:r>
              <a:rPr lang="en-US" sz="1600" dirty="0" err="1" smtClean="0"/>
              <a:t>dati</a:t>
            </a:r>
            <a:r>
              <a:rPr lang="en-US" sz="1600" dirty="0" smtClean="0"/>
              <a:t> di </a:t>
            </a:r>
            <a:r>
              <a:rPr lang="en-US" sz="1600" dirty="0" err="1" smtClean="0"/>
              <a:t>affidabilità</a:t>
            </a:r>
            <a:r>
              <a:rPr lang="en-US" sz="1600" dirty="0" smtClean="0"/>
              <a:t> – </a:t>
            </a:r>
            <a:r>
              <a:rPr lang="en-US" sz="1600" dirty="0" err="1" smtClean="0"/>
              <a:t>Modelli</a:t>
            </a:r>
            <a:r>
              <a:rPr lang="en-US" sz="1600" dirty="0" smtClean="0"/>
              <a:t> </a:t>
            </a:r>
            <a:r>
              <a:rPr lang="en-US" sz="1600" dirty="0" err="1" smtClean="0"/>
              <a:t>generici</a:t>
            </a:r>
            <a:r>
              <a:rPr lang="en-US" sz="1600" dirty="0" smtClean="0"/>
              <a:t> per la </a:t>
            </a:r>
            <a:r>
              <a:rPr lang="en-US" sz="1600" dirty="0" err="1" smtClean="0"/>
              <a:t>predizione</a:t>
            </a:r>
            <a:r>
              <a:rPr lang="en-US" sz="1600" dirty="0" smtClean="0"/>
              <a:t> di </a:t>
            </a:r>
            <a:r>
              <a:rPr lang="en-US" sz="1600" dirty="0" err="1" smtClean="0"/>
              <a:t>affidabilità</a:t>
            </a:r>
            <a:r>
              <a:rPr lang="en-US" sz="1600" dirty="0" smtClean="0"/>
              <a:t> di </a:t>
            </a:r>
            <a:r>
              <a:rPr lang="en-US" sz="1600" dirty="0" err="1" smtClean="0"/>
              <a:t>componenti</a:t>
            </a:r>
            <a:r>
              <a:rPr lang="en-US" sz="1600" dirty="0" smtClean="0"/>
              <a:t> </a:t>
            </a:r>
            <a:r>
              <a:rPr lang="en-US" sz="1600" dirty="0" err="1" smtClean="0"/>
              <a:t>elettronici</a:t>
            </a:r>
            <a:endParaRPr lang="en-US" sz="1600" dirty="0" smtClean="0"/>
          </a:p>
          <a:p>
            <a:pPr algn="just"/>
            <a:r>
              <a:rPr lang="en-US" sz="1600" dirty="0"/>
              <a:t>	</a:t>
            </a:r>
            <a:r>
              <a:rPr lang="en-US" sz="1600" i="1" dirty="0" smtClean="0"/>
              <a:t>Reliability </a:t>
            </a:r>
            <a:r>
              <a:rPr lang="en-US" sz="1600" i="1" dirty="0"/>
              <a:t>data handbook </a:t>
            </a:r>
            <a:r>
              <a:rPr lang="en-US" sz="1600" i="1" dirty="0" smtClean="0"/>
              <a:t>– Universal </a:t>
            </a:r>
            <a:r>
              <a:rPr lang="en-US" sz="1600" i="1" dirty="0"/>
              <a:t>model for reliability </a:t>
            </a:r>
            <a:r>
              <a:rPr lang="en-US" sz="1600" i="1" dirty="0" smtClean="0"/>
              <a:t>prediction of </a:t>
            </a:r>
            <a:r>
              <a:rPr lang="en-US" sz="1600" i="1" dirty="0"/>
              <a:t>electronics </a:t>
            </a:r>
            <a:r>
              <a:rPr lang="en-US" sz="1600" i="1" dirty="0" smtClean="0"/>
              <a:t>	components</a:t>
            </a:r>
            <a:r>
              <a:rPr lang="en-US" sz="1600" i="1" dirty="0"/>
              <a:t>, </a:t>
            </a:r>
            <a:r>
              <a:rPr lang="en-US" sz="1600" i="1" dirty="0" smtClean="0"/>
              <a:t>PCBs and equipment</a:t>
            </a:r>
            <a:endParaRPr lang="en-GB" sz="1600" i="1"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2</a:t>
            </a:fld>
            <a:endParaRPr lang="it-IT" b="1" dirty="0">
              <a:solidFill>
                <a:schemeClr val="bg1"/>
              </a:solidFill>
              <a:latin typeface="Arial"/>
              <a:cs typeface="Arial"/>
            </a:endParaRPr>
          </a:p>
        </p:txBody>
      </p:sp>
      <p:sp>
        <p:nvSpPr>
          <p:cNvPr id="13" name="CasellaDiTesto 12"/>
          <p:cNvSpPr txBox="1"/>
          <p:nvPr/>
        </p:nvSpPr>
        <p:spPr>
          <a:xfrm>
            <a:off x="6184793" y="51433"/>
            <a:ext cx="2509020"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smtClean="0">
                <a:solidFill>
                  <a:schemeClr val="bg1"/>
                </a:solidFill>
                <a:latin typeface="Arial"/>
                <a:cs typeface="Arial"/>
              </a:rPr>
              <a:t>Safety </a:t>
            </a:r>
            <a:r>
              <a:rPr lang="en-GB" sz="800" b="1" dirty="0">
                <a:solidFill>
                  <a:schemeClr val="bg1"/>
                </a:solidFill>
                <a:latin typeface="Arial"/>
                <a:cs typeface="Arial"/>
              </a:rPr>
              <a:t>Laboratory</a:t>
            </a:r>
          </a:p>
        </p:txBody>
      </p:sp>
      <p:sp>
        <p:nvSpPr>
          <p:cNvPr id="17" name="CasellaDiTesto 16"/>
          <p:cNvSpPr txBox="1"/>
          <p:nvPr/>
        </p:nvSpPr>
        <p:spPr>
          <a:xfrm>
            <a:off x="705849" y="3543140"/>
            <a:ext cx="335406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Obiettivi</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Main results</a:t>
            </a:r>
          </a:p>
        </p:txBody>
      </p:sp>
      <p:sp>
        <p:nvSpPr>
          <p:cNvPr id="18" name="CasellaDiTesto 17"/>
          <p:cNvSpPr txBox="1"/>
          <p:nvPr/>
        </p:nvSpPr>
        <p:spPr>
          <a:xfrm>
            <a:off x="767534" y="3979047"/>
            <a:ext cx="7819027" cy="584775"/>
          </a:xfrm>
          <a:prstGeom prst="rect">
            <a:avLst/>
          </a:prstGeom>
          <a:noFill/>
        </p:spPr>
        <p:txBody>
          <a:bodyPr wrap="square" rtlCol="0">
            <a:spAutoFit/>
          </a:bodyPr>
          <a:lstStyle/>
          <a:p>
            <a:pPr marL="285750" indent="-285750" algn="just">
              <a:buFont typeface="Arial"/>
              <a:buChar char="•"/>
            </a:pPr>
            <a:r>
              <a:rPr lang="en-GB" sz="1600" dirty="0" err="1" smtClean="0"/>
              <a:t>Calcolo</a:t>
            </a:r>
            <a:r>
              <a:rPr lang="en-GB" sz="1600" dirty="0" smtClean="0"/>
              <a:t> del  </a:t>
            </a:r>
            <a:r>
              <a:rPr lang="en-GB" sz="1600" dirty="0" err="1" smtClean="0"/>
              <a:t>tasso</a:t>
            </a:r>
            <a:r>
              <a:rPr lang="en-GB" sz="1600" dirty="0" smtClean="0"/>
              <a:t> di </a:t>
            </a:r>
            <a:r>
              <a:rPr lang="en-GB" sz="1600" dirty="0" err="1" smtClean="0"/>
              <a:t>guasto</a:t>
            </a:r>
            <a:r>
              <a:rPr lang="en-GB" sz="1600" dirty="0" smtClean="0"/>
              <a:t> e </a:t>
            </a:r>
            <a:r>
              <a:rPr lang="en-GB" sz="1600" dirty="0" err="1" smtClean="0"/>
              <a:t>valutazione</a:t>
            </a:r>
            <a:r>
              <a:rPr lang="en-GB" sz="1600" dirty="0" smtClean="0"/>
              <a:t> MTBF / </a:t>
            </a:r>
            <a:r>
              <a:rPr lang="en-GB" sz="1600" i="1" dirty="0" smtClean="0"/>
              <a:t>Failure rate and MTBF</a:t>
            </a:r>
            <a:endParaRPr lang="en-GB" sz="1600" dirty="0" smtClean="0"/>
          </a:p>
          <a:p>
            <a:pPr marL="285750" indent="-285750" algn="just">
              <a:buFont typeface="Arial"/>
              <a:buChar char="•"/>
            </a:pPr>
            <a:r>
              <a:rPr lang="en-GB" sz="1600" dirty="0" smtClean="0"/>
              <a:t>Report di </a:t>
            </a:r>
            <a:r>
              <a:rPr lang="en-GB" sz="1600" dirty="0" err="1" smtClean="0"/>
              <a:t>affidabilità</a:t>
            </a:r>
            <a:r>
              <a:rPr lang="en-GB" sz="1600" dirty="0" smtClean="0"/>
              <a:t> / </a:t>
            </a:r>
            <a:r>
              <a:rPr lang="en-GB" sz="1600" i="1" dirty="0" smtClean="0"/>
              <a:t>Reliability reporting activity</a:t>
            </a:r>
            <a:endParaRPr lang="en-GB" sz="1600" dirty="0" smtClean="0"/>
          </a:p>
        </p:txBody>
      </p:sp>
      <p:sp>
        <p:nvSpPr>
          <p:cNvPr id="19" name="CasellaDiTesto 18"/>
          <p:cNvSpPr txBox="1"/>
          <p:nvPr/>
        </p:nvSpPr>
        <p:spPr>
          <a:xfrm>
            <a:off x="713105" y="4765977"/>
            <a:ext cx="335406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Riferimenti</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Main sources </a:t>
            </a:r>
          </a:p>
        </p:txBody>
      </p:sp>
      <p:sp>
        <p:nvSpPr>
          <p:cNvPr id="20" name="CasellaDiTesto 19"/>
          <p:cNvSpPr txBox="1"/>
          <p:nvPr/>
        </p:nvSpPr>
        <p:spPr>
          <a:xfrm>
            <a:off x="774790" y="5201884"/>
            <a:ext cx="7819027" cy="830997"/>
          </a:xfrm>
          <a:prstGeom prst="rect">
            <a:avLst/>
          </a:prstGeom>
          <a:noFill/>
        </p:spPr>
        <p:txBody>
          <a:bodyPr wrap="square" rtlCol="0">
            <a:spAutoFit/>
          </a:bodyPr>
          <a:lstStyle/>
          <a:p>
            <a:pPr marL="285750" indent="-285750" algn="just">
              <a:buFont typeface="Arial"/>
              <a:buChar char="•"/>
            </a:pPr>
            <a:r>
              <a:rPr lang="it-IT" sz="1600" dirty="0" smtClean="0">
                <a:hlinkClick r:id="rId4" action="ppaction://hlinkfile"/>
              </a:rPr>
              <a:t>IEC TR 62380</a:t>
            </a:r>
            <a:endParaRPr lang="it-IT" sz="1600" dirty="0" smtClean="0"/>
          </a:p>
          <a:p>
            <a:pPr marL="285750" indent="-285750" algn="just">
              <a:buFont typeface="Arial"/>
              <a:buChar char="•"/>
            </a:pPr>
            <a:r>
              <a:rPr lang="it-IT" sz="1600" dirty="0" smtClean="0">
                <a:hlinkClick r:id="rId5" action="ppaction://hlinkfile"/>
              </a:rPr>
              <a:t>CEI </a:t>
            </a:r>
            <a:r>
              <a:rPr lang="it-IT" sz="1600" dirty="0">
                <a:hlinkClick r:id="rId5" action="ppaction://hlinkfile"/>
              </a:rPr>
              <a:t>EN 61709</a:t>
            </a:r>
            <a:r>
              <a:rPr lang="pl-PL" sz="1600" dirty="0" smtClean="0">
                <a:hlinkClick r:id="rId5" action="ppaction://hlinkfile"/>
              </a:rPr>
              <a:t> </a:t>
            </a:r>
            <a:endParaRPr lang="pl-PL" sz="1600" dirty="0" smtClean="0"/>
          </a:p>
          <a:p>
            <a:pPr marL="285750" indent="-285750" algn="just">
              <a:buFont typeface="Arial"/>
              <a:buChar char="•"/>
            </a:pPr>
            <a:r>
              <a:rPr lang="en-GB" sz="1600" dirty="0" smtClean="0">
                <a:hlinkClick r:id="rId6" action="ppaction://hlinkfile"/>
              </a:rPr>
              <a:t>MIL HDBK </a:t>
            </a:r>
            <a:r>
              <a:rPr lang="en-GB" sz="1600" dirty="0">
                <a:hlinkClick r:id="rId6" action="ppaction://hlinkfile"/>
              </a:rPr>
              <a:t>217 F </a:t>
            </a:r>
            <a:r>
              <a:rPr lang="en-GB" sz="1600" dirty="0"/>
              <a:t>- </a:t>
            </a:r>
            <a:r>
              <a:rPr lang="en-GB" sz="1600" dirty="0">
                <a:hlinkClick r:id="rId7" action="ppaction://hlinkfile"/>
              </a:rPr>
              <a:t>TELCORDIA SR </a:t>
            </a:r>
            <a:r>
              <a:rPr lang="en-GB" sz="1600" dirty="0" smtClean="0">
                <a:hlinkClick r:id="rId7" action="ppaction://hlinkfile"/>
              </a:rPr>
              <a:t>332</a:t>
            </a:r>
            <a:endParaRPr lang="en-GB" sz="1600" dirty="0"/>
          </a:p>
        </p:txBody>
      </p:sp>
    </p:spTree>
    <p:extLst>
      <p:ext uri="{BB962C8B-B14F-4D97-AF65-F5344CB8AC3E}">
        <p14:creationId xmlns:p14="http://schemas.microsoft.com/office/powerpoint/2010/main" val="3016431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325951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Modelli</a:t>
            </a:r>
            <a:r>
              <a:rPr lang="en-GB" sz="1600" b="1" dirty="0" smtClean="0">
                <a:solidFill>
                  <a:schemeClr val="accent1">
                    <a:lumMod val="75000"/>
                  </a:schemeClr>
                </a:solidFill>
                <a:latin typeface="Arial"/>
                <a:cs typeface="Arial"/>
              </a:rPr>
              <a:t>/ </a:t>
            </a:r>
            <a:r>
              <a:rPr lang="en-GB" sz="1600" b="1" i="1" dirty="0" smtClean="0">
                <a:solidFill>
                  <a:schemeClr val="accent1">
                    <a:lumMod val="75000"/>
                  </a:schemeClr>
                </a:solidFill>
                <a:latin typeface="Arial"/>
                <a:cs typeface="Arial"/>
              </a:rPr>
              <a:t>Models</a:t>
            </a:r>
            <a:endParaRPr lang="en-GB" sz="1600" b="1" i="1" dirty="0">
              <a:solidFill>
                <a:schemeClr val="accent1">
                  <a:lumMod val="75000"/>
                </a:schemeClr>
              </a:solidFill>
              <a:latin typeface="Arial"/>
              <a:cs typeface="Arial"/>
            </a:endParaRPr>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3</a:t>
            </a:fld>
            <a:endParaRPr lang="it-IT" b="1" dirty="0">
              <a:solidFill>
                <a:schemeClr val="bg1"/>
              </a:solidFill>
              <a:latin typeface="Arial"/>
              <a:cs typeface="Arial"/>
            </a:endParaRPr>
          </a:p>
        </p:txBody>
      </p:sp>
      <p:sp>
        <p:nvSpPr>
          <p:cNvPr id="13" name="CasellaDiTesto 12"/>
          <p:cNvSpPr txBox="1"/>
          <p:nvPr/>
        </p:nvSpPr>
        <p:spPr>
          <a:xfrm>
            <a:off x="6184793" y="51433"/>
            <a:ext cx="2509020"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smtClean="0">
                <a:solidFill>
                  <a:schemeClr val="bg1"/>
                </a:solidFill>
                <a:latin typeface="Arial"/>
                <a:cs typeface="Arial"/>
              </a:rPr>
              <a:t>Safety Laboratory</a:t>
            </a:r>
            <a:endParaRPr lang="en-GB" sz="800" b="1" dirty="0">
              <a:solidFill>
                <a:schemeClr val="bg1"/>
              </a:solidFill>
              <a:latin typeface="Arial"/>
              <a:cs typeface="Arial"/>
            </a:endParaRPr>
          </a:p>
        </p:txBody>
      </p:sp>
      <p:sp>
        <p:nvSpPr>
          <p:cNvPr id="17" name="CasellaDiTesto 16"/>
          <p:cNvSpPr txBox="1"/>
          <p:nvPr/>
        </p:nvSpPr>
        <p:spPr>
          <a:xfrm>
            <a:off x="750976" y="4699904"/>
            <a:ext cx="7819027" cy="830997"/>
          </a:xfrm>
          <a:prstGeom prst="rect">
            <a:avLst/>
          </a:prstGeom>
          <a:solidFill>
            <a:schemeClr val="accent2">
              <a:lumMod val="20000"/>
              <a:lumOff val="80000"/>
            </a:schemeClr>
          </a:solidFill>
        </p:spPr>
        <p:txBody>
          <a:bodyPr wrap="square" rtlCol="0">
            <a:spAutoFit/>
          </a:bodyPr>
          <a:lstStyle/>
          <a:p>
            <a:r>
              <a:rPr lang="en-US" sz="1600" dirty="0"/>
              <a:t>The component failure rate under operating conditions is calculated as follows:</a:t>
            </a:r>
          </a:p>
          <a:p>
            <a:endParaRPr lang="it-IT" sz="1600" dirty="0" smtClean="0"/>
          </a:p>
          <a:p>
            <a:pPr algn="ctr"/>
            <a:r>
              <a:rPr lang="el-GR" sz="1600" dirty="0" smtClean="0"/>
              <a:t>λ </a:t>
            </a:r>
            <a:r>
              <a:rPr lang="el-GR" sz="1600" dirty="0"/>
              <a:t>= λ</a:t>
            </a:r>
            <a:r>
              <a:rPr lang="it-IT" sz="1200" dirty="0" err="1"/>
              <a:t>ref</a:t>
            </a:r>
            <a:r>
              <a:rPr lang="it-IT" sz="1600" dirty="0"/>
              <a:t> </a:t>
            </a:r>
            <a:r>
              <a:rPr lang="it-IT" sz="1000" dirty="0" smtClean="0"/>
              <a:t>×</a:t>
            </a:r>
            <a:r>
              <a:rPr lang="it-IT" sz="1600" dirty="0" smtClean="0"/>
              <a:t> </a:t>
            </a:r>
            <a:r>
              <a:rPr lang="el-GR" sz="1600" dirty="0" smtClean="0"/>
              <a:t>π</a:t>
            </a:r>
            <a:r>
              <a:rPr lang="it-IT" sz="1600" dirty="0" smtClean="0"/>
              <a:t> </a:t>
            </a:r>
            <a:r>
              <a:rPr lang="it-IT" sz="1200" dirty="0" smtClean="0"/>
              <a:t>U</a:t>
            </a:r>
            <a:r>
              <a:rPr lang="it-IT" sz="1600" dirty="0" smtClean="0"/>
              <a:t> </a:t>
            </a:r>
            <a:r>
              <a:rPr lang="it-IT" sz="1000" dirty="0" smtClean="0"/>
              <a:t>×</a:t>
            </a:r>
            <a:r>
              <a:rPr lang="it-IT" sz="1600" dirty="0" smtClean="0"/>
              <a:t> </a:t>
            </a:r>
            <a:r>
              <a:rPr lang="el-GR" sz="1600" dirty="0" smtClean="0"/>
              <a:t>π</a:t>
            </a:r>
            <a:r>
              <a:rPr lang="it-IT" sz="1600" dirty="0" smtClean="0"/>
              <a:t> </a:t>
            </a:r>
            <a:r>
              <a:rPr lang="it-IT" sz="1200" dirty="0" smtClean="0"/>
              <a:t>I</a:t>
            </a:r>
            <a:r>
              <a:rPr lang="it-IT" sz="1600" dirty="0" smtClean="0"/>
              <a:t> </a:t>
            </a:r>
            <a:r>
              <a:rPr lang="it-IT" sz="1000" dirty="0" smtClean="0"/>
              <a:t>×</a:t>
            </a:r>
            <a:r>
              <a:rPr lang="it-IT" sz="1600" dirty="0" smtClean="0"/>
              <a:t> </a:t>
            </a:r>
            <a:r>
              <a:rPr lang="el-GR" sz="1600" dirty="0" smtClean="0"/>
              <a:t>π</a:t>
            </a:r>
            <a:r>
              <a:rPr lang="it-IT" sz="1600" dirty="0" smtClean="0"/>
              <a:t> </a:t>
            </a:r>
            <a:r>
              <a:rPr lang="it-IT" sz="1200" dirty="0" smtClean="0"/>
              <a:t>T </a:t>
            </a:r>
            <a:r>
              <a:rPr lang="it-IT" sz="1000" dirty="0" smtClean="0"/>
              <a:t>×</a:t>
            </a:r>
            <a:r>
              <a:rPr lang="it-IT" sz="1600" dirty="0" smtClean="0"/>
              <a:t> </a:t>
            </a:r>
            <a:r>
              <a:rPr lang="el-GR" sz="1600" dirty="0" smtClean="0"/>
              <a:t>π</a:t>
            </a:r>
            <a:r>
              <a:rPr lang="it-IT" sz="1600" dirty="0" smtClean="0"/>
              <a:t> </a:t>
            </a:r>
            <a:r>
              <a:rPr lang="it-IT" sz="1200" dirty="0" smtClean="0"/>
              <a:t>E</a:t>
            </a:r>
            <a:r>
              <a:rPr lang="it-IT" sz="1600" dirty="0" smtClean="0"/>
              <a:t> × </a:t>
            </a:r>
            <a:r>
              <a:rPr lang="el-GR" sz="1600" dirty="0" smtClean="0"/>
              <a:t>π </a:t>
            </a:r>
            <a:r>
              <a:rPr lang="it-IT" sz="1200" dirty="0"/>
              <a:t>S</a:t>
            </a:r>
            <a:r>
              <a:rPr lang="it-IT" sz="1600" dirty="0"/>
              <a:t> </a:t>
            </a:r>
            <a:r>
              <a:rPr lang="it-IT" sz="1600" dirty="0" smtClean="0"/>
              <a:t>× </a:t>
            </a:r>
            <a:r>
              <a:rPr lang="el-GR" sz="1600" dirty="0" smtClean="0"/>
              <a:t>π </a:t>
            </a:r>
            <a:r>
              <a:rPr lang="it-IT" sz="1200" dirty="0"/>
              <a:t>ES</a:t>
            </a:r>
            <a:endParaRPr lang="en-US" sz="1200" dirty="0"/>
          </a:p>
        </p:txBody>
      </p:sp>
      <p:sp>
        <p:nvSpPr>
          <p:cNvPr id="10" name="Rettangolo 9"/>
          <p:cNvSpPr/>
          <p:nvPr/>
        </p:nvSpPr>
        <p:spPr>
          <a:xfrm>
            <a:off x="750977" y="2346585"/>
            <a:ext cx="7887510" cy="2062103"/>
          </a:xfrm>
          <a:prstGeom prst="rect">
            <a:avLst/>
          </a:prstGeom>
        </p:spPr>
        <p:txBody>
          <a:bodyPr wrap="square">
            <a:spAutoFit/>
          </a:bodyPr>
          <a:lstStyle/>
          <a:p>
            <a:r>
              <a:rPr lang="en-GB" sz="1600" dirty="0"/>
              <a:t>Reliability </a:t>
            </a:r>
            <a:r>
              <a:rPr lang="en-GB" sz="1600" dirty="0">
                <a:hlinkClick r:id="rId4" action="ppaction://hlinkfile"/>
              </a:rPr>
              <a:t>prediction models </a:t>
            </a:r>
            <a:r>
              <a:rPr lang="en-GB" sz="1600" dirty="0"/>
              <a:t>(MIL-HDBK-217, TELCORDIA, IEC 61709, IEC TR 62380 ) offer standard equations that allow you to calculate the failure rate of components by gathering information regarding component data and parameters. These parameters often include environment, temperature, quality, and stress. These parameters are used to establish </a:t>
            </a:r>
            <a:r>
              <a:rPr lang="en-GB" sz="1600" b="1" i="1" dirty="0"/>
              <a:t>pi</a:t>
            </a:r>
            <a:r>
              <a:rPr lang="en-GB" sz="1600" dirty="0"/>
              <a:t> </a:t>
            </a:r>
            <a:r>
              <a:rPr lang="en-GB" sz="1600" b="1" i="1" dirty="0"/>
              <a:t>factors</a:t>
            </a:r>
            <a:r>
              <a:rPr lang="en-GB" sz="1600" dirty="0"/>
              <a:t>, which are the variables used in the reliability prediction equations. </a:t>
            </a:r>
            <a:endParaRPr lang="en-GB" sz="1600" dirty="0" smtClean="0"/>
          </a:p>
          <a:p>
            <a:r>
              <a:rPr lang="en-GB" sz="1600" dirty="0" smtClean="0"/>
              <a:t>Once </a:t>
            </a:r>
            <a:r>
              <a:rPr lang="en-GB" sz="1600" dirty="0"/>
              <a:t>the individual failure rates for components are established, in a series model a simple summation of the component failure rates provides the failure rate for the higher level assemblies and system. </a:t>
            </a:r>
            <a:endParaRPr lang="it-IT" sz="1600" dirty="0"/>
          </a:p>
        </p:txBody>
      </p:sp>
      <p:sp>
        <p:nvSpPr>
          <p:cNvPr id="14" name="CasellaDiTesto 13"/>
          <p:cNvSpPr txBox="1"/>
          <p:nvPr/>
        </p:nvSpPr>
        <p:spPr>
          <a:xfrm>
            <a:off x="750977" y="1436243"/>
            <a:ext cx="7819027" cy="584775"/>
          </a:xfrm>
          <a:prstGeom prst="rect">
            <a:avLst/>
          </a:prstGeom>
          <a:solidFill>
            <a:schemeClr val="accent2">
              <a:lumMod val="20000"/>
              <a:lumOff val="80000"/>
            </a:schemeClr>
          </a:solidFill>
        </p:spPr>
        <p:txBody>
          <a:bodyPr wrap="square" rtlCol="0">
            <a:spAutoFit/>
          </a:bodyPr>
          <a:lstStyle/>
          <a:p>
            <a:r>
              <a:rPr lang="en-GB" sz="1600" b="1" i="1" dirty="0"/>
              <a:t>“Reliability is the probability that an item can perform its intended function for a specified interval under stated conditions” </a:t>
            </a:r>
            <a:r>
              <a:rPr lang="en-GB" sz="1600" dirty="0"/>
              <a:t>[MIL-HDBK-338B].</a:t>
            </a:r>
            <a:endParaRPr lang="it-IT" sz="1600" dirty="0"/>
          </a:p>
        </p:txBody>
      </p:sp>
    </p:spTree>
    <p:extLst>
      <p:ext uri="{BB962C8B-B14F-4D97-AF65-F5344CB8AC3E}">
        <p14:creationId xmlns:p14="http://schemas.microsoft.com/office/powerpoint/2010/main" val="4045479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325951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Impiego</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Role</a:t>
            </a:r>
            <a:endParaRPr lang="en-GB" sz="1600" b="1" i="1" dirty="0">
              <a:solidFill>
                <a:schemeClr val="accent1">
                  <a:lumMod val="75000"/>
                </a:schemeClr>
              </a:solidFill>
              <a:latin typeface="Arial"/>
              <a:cs typeface="Arial"/>
            </a:endParaRPr>
          </a:p>
        </p:txBody>
      </p:sp>
      <p:sp>
        <p:nvSpPr>
          <p:cNvPr id="9" name="CasellaDiTesto 8"/>
          <p:cNvSpPr txBox="1"/>
          <p:nvPr/>
        </p:nvSpPr>
        <p:spPr>
          <a:xfrm>
            <a:off x="716736" y="1243085"/>
            <a:ext cx="7819027" cy="1815882"/>
          </a:xfrm>
          <a:prstGeom prst="rect">
            <a:avLst/>
          </a:prstGeom>
          <a:noFill/>
        </p:spPr>
        <p:txBody>
          <a:bodyPr wrap="square" rtlCol="0">
            <a:spAutoFit/>
          </a:bodyPr>
          <a:lstStyle/>
          <a:p>
            <a:pPr algn="just"/>
            <a:endParaRPr lang="en-US" sz="1600" dirty="0" smtClean="0"/>
          </a:p>
          <a:p>
            <a:pPr algn="just"/>
            <a:r>
              <a:rPr lang="en-US" sz="1600" dirty="0" smtClean="0"/>
              <a:t>The reliability prediction may be </a:t>
            </a:r>
            <a:r>
              <a:rPr lang="en-US" sz="1600" dirty="0"/>
              <a:t>used as a </a:t>
            </a:r>
            <a:r>
              <a:rPr lang="en-US" sz="1600" dirty="0" smtClean="0"/>
              <a:t>guide </a:t>
            </a:r>
            <a:r>
              <a:rPr lang="en-US" sz="1600" dirty="0"/>
              <a:t>to </a:t>
            </a:r>
            <a:r>
              <a:rPr lang="en-US" sz="1600" dirty="0" smtClean="0"/>
              <a:t>improvement </a:t>
            </a:r>
            <a:r>
              <a:rPr lang="en-US" sz="1600" dirty="0"/>
              <a:t>by </a:t>
            </a:r>
            <a:r>
              <a:rPr lang="en-US" sz="1600" dirty="0" smtClean="0"/>
              <a:t>showing the highest </a:t>
            </a:r>
            <a:r>
              <a:rPr lang="en-US" sz="1600" dirty="0" smtClean="0">
                <a:hlinkClick r:id="rId4" action="ppaction://hlinkfile"/>
              </a:rPr>
              <a:t>contribution to failure</a:t>
            </a:r>
            <a:endParaRPr lang="en-US" sz="1600" dirty="0" smtClean="0"/>
          </a:p>
          <a:p>
            <a:pPr algn="just"/>
            <a:endParaRPr lang="en-US" sz="1600" dirty="0" smtClean="0"/>
          </a:p>
          <a:p>
            <a:pPr algn="just"/>
            <a:r>
              <a:rPr lang="en-US" sz="1600" dirty="0" smtClean="0"/>
              <a:t>The predicted will also help evaluate the significance of reported </a:t>
            </a:r>
            <a:r>
              <a:rPr lang="en-US" sz="1600" dirty="0"/>
              <a:t>failure to determine </a:t>
            </a:r>
            <a:r>
              <a:rPr lang="en-US" sz="1600" dirty="0" smtClean="0"/>
              <a:t>whether the </a:t>
            </a:r>
            <a:r>
              <a:rPr lang="en-US" sz="1600" dirty="0"/>
              <a:t>number of failures Is commensurate with the number of components used in the </a:t>
            </a:r>
            <a:r>
              <a:rPr lang="en-US" sz="1600" dirty="0" smtClean="0"/>
              <a:t>system</a:t>
            </a:r>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4</a:t>
            </a:fld>
            <a:endParaRPr lang="it-IT" b="1" dirty="0">
              <a:solidFill>
                <a:schemeClr val="bg1"/>
              </a:solidFill>
              <a:latin typeface="Arial"/>
              <a:cs typeface="Arial"/>
            </a:endParaRPr>
          </a:p>
        </p:txBody>
      </p:sp>
      <p:sp>
        <p:nvSpPr>
          <p:cNvPr id="13" name="CasellaDiTesto 12"/>
          <p:cNvSpPr txBox="1"/>
          <p:nvPr/>
        </p:nvSpPr>
        <p:spPr>
          <a:xfrm>
            <a:off x="6184793" y="51433"/>
            <a:ext cx="2509020"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smtClean="0">
                <a:solidFill>
                  <a:schemeClr val="bg1"/>
                </a:solidFill>
                <a:latin typeface="Arial"/>
                <a:cs typeface="Arial"/>
              </a:rPr>
              <a:t>Safety </a:t>
            </a:r>
            <a:r>
              <a:rPr lang="en-GB" sz="800" b="1" dirty="0">
                <a:solidFill>
                  <a:schemeClr val="bg1"/>
                </a:solidFill>
                <a:latin typeface="Arial"/>
                <a:cs typeface="Arial"/>
              </a:rPr>
              <a:t>Laboratory</a:t>
            </a:r>
          </a:p>
        </p:txBody>
      </p:sp>
      <p:sp>
        <p:nvSpPr>
          <p:cNvPr id="17" name="CasellaDiTesto 16"/>
          <p:cNvSpPr txBox="1"/>
          <p:nvPr/>
        </p:nvSpPr>
        <p:spPr>
          <a:xfrm>
            <a:off x="785219" y="3438023"/>
            <a:ext cx="7819027" cy="1077218"/>
          </a:xfrm>
          <a:prstGeom prst="rect">
            <a:avLst/>
          </a:prstGeom>
          <a:solidFill>
            <a:schemeClr val="accent2">
              <a:lumMod val="20000"/>
              <a:lumOff val="80000"/>
            </a:schemeClr>
          </a:solidFill>
        </p:spPr>
        <p:txBody>
          <a:bodyPr wrap="square" rtlCol="0">
            <a:spAutoFit/>
          </a:bodyPr>
          <a:lstStyle/>
          <a:p>
            <a:pPr algn="just"/>
            <a:r>
              <a:rPr lang="en-US" sz="1600" dirty="0"/>
              <a:t>Maintenance strategy planners can make use of the relative probability of a failure’s location, based on predictions, to minimize downtime. Reliability predictions are also used to evaluate the probabilities of failure events described in a failure modes, effects and criticality analysis (FMECAS).</a:t>
            </a:r>
          </a:p>
        </p:txBody>
      </p:sp>
    </p:spTree>
    <p:extLst>
      <p:ext uri="{BB962C8B-B14F-4D97-AF65-F5344CB8AC3E}">
        <p14:creationId xmlns:p14="http://schemas.microsoft.com/office/powerpoint/2010/main" val="200362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325951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Avvertenze</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Limitations</a:t>
            </a:r>
            <a:endParaRPr lang="en-GB" sz="1600" b="1" i="1" dirty="0">
              <a:solidFill>
                <a:schemeClr val="accent1">
                  <a:lumMod val="75000"/>
                </a:schemeClr>
              </a:solidFill>
              <a:latin typeface="Arial"/>
              <a:cs typeface="Arial"/>
            </a:endParaRPr>
          </a:p>
        </p:txBody>
      </p:sp>
      <p:sp>
        <p:nvSpPr>
          <p:cNvPr id="9" name="CasellaDiTesto 8"/>
          <p:cNvSpPr txBox="1"/>
          <p:nvPr/>
        </p:nvSpPr>
        <p:spPr>
          <a:xfrm>
            <a:off x="716736" y="1243085"/>
            <a:ext cx="7819027" cy="2554545"/>
          </a:xfrm>
          <a:prstGeom prst="rect">
            <a:avLst/>
          </a:prstGeom>
          <a:noFill/>
        </p:spPr>
        <p:txBody>
          <a:bodyPr wrap="square" rtlCol="0">
            <a:spAutoFit/>
          </a:bodyPr>
          <a:lstStyle/>
          <a:p>
            <a:pPr algn="just"/>
            <a:endParaRPr lang="en-US" sz="1600" dirty="0" smtClean="0"/>
          </a:p>
          <a:p>
            <a:pPr algn="just"/>
            <a:r>
              <a:rPr lang="en-US" sz="1600" dirty="0" smtClean="0"/>
              <a:t>The first limitation is that the failure rate models are </a:t>
            </a:r>
            <a:r>
              <a:rPr lang="en-US" sz="1600" dirty="0" smtClean="0">
                <a:solidFill>
                  <a:srgbClr val="C00000"/>
                </a:solidFill>
              </a:rPr>
              <a:t>point estimates </a:t>
            </a:r>
            <a:r>
              <a:rPr lang="en-US" sz="1600" dirty="0" smtClean="0"/>
              <a:t>which are based on available data</a:t>
            </a:r>
            <a:r>
              <a:rPr lang="en-US" sz="1600" dirty="0"/>
              <a:t>. Some extrapolation during model development is possible, but the inherently empirical nature of </a:t>
            </a:r>
            <a:r>
              <a:rPr lang="en-US" sz="1600" dirty="0" smtClean="0"/>
              <a:t>the models </a:t>
            </a:r>
            <a:r>
              <a:rPr lang="en-US" sz="1600" dirty="0"/>
              <a:t>can be severely restrictive</a:t>
            </a:r>
            <a:r>
              <a:rPr lang="en-US" sz="1600" dirty="0" smtClean="0"/>
              <a:t>.</a:t>
            </a:r>
          </a:p>
          <a:p>
            <a:pPr algn="just"/>
            <a:endParaRPr lang="en-US" sz="1600" dirty="0" smtClean="0"/>
          </a:p>
          <a:p>
            <a:pPr algn="just"/>
            <a:r>
              <a:rPr lang="en-US" sz="1600" dirty="0" smtClean="0"/>
              <a:t>A reliability prediction </a:t>
            </a:r>
            <a:r>
              <a:rPr lang="en-US" sz="1600" dirty="0">
                <a:solidFill>
                  <a:srgbClr val="C00000"/>
                </a:solidFill>
              </a:rPr>
              <a:t>should never be assumed to represent the expected field reliability </a:t>
            </a:r>
            <a:r>
              <a:rPr lang="en-US" sz="1600" dirty="0" smtClean="0"/>
              <a:t>as measured </a:t>
            </a:r>
            <a:r>
              <a:rPr lang="en-US" sz="1600" dirty="0"/>
              <a:t>by the user (i.e</a:t>
            </a:r>
            <a:r>
              <a:rPr lang="en-US" sz="1600"/>
              <a:t>., </a:t>
            </a:r>
            <a:r>
              <a:rPr lang="en-US" sz="1600" smtClean="0"/>
              <a:t>Mean-Time-Between-Maintenance</a:t>
            </a:r>
            <a:r>
              <a:rPr lang="en-US" sz="1600" dirty="0"/>
              <a:t>, </a:t>
            </a:r>
            <a:r>
              <a:rPr lang="en-US" sz="1600" dirty="0" smtClean="0"/>
              <a:t>Mean-Time-Between-Removal, </a:t>
            </a:r>
            <a:r>
              <a:rPr lang="en-US" sz="1600" dirty="0"/>
              <a:t>etc</a:t>
            </a:r>
            <a:r>
              <a:rPr lang="en-US" sz="1600" dirty="0" smtClean="0"/>
              <a:t>.). This </a:t>
            </a:r>
            <a:r>
              <a:rPr lang="en-US" sz="1600" dirty="0"/>
              <a:t>does not negate its value as a reliability engineering tool; note that none of the </a:t>
            </a:r>
            <a:r>
              <a:rPr lang="en-US" sz="1600" dirty="0" smtClean="0"/>
              <a:t>applications discussed </a:t>
            </a:r>
            <a:r>
              <a:rPr lang="en-US" sz="1600" dirty="0"/>
              <a:t>above requires the predicted reliability to match the field measurement</a:t>
            </a:r>
            <a:r>
              <a:rPr lang="en-US" sz="1600" dirty="0" smtClean="0"/>
              <a:t>.</a:t>
            </a:r>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5</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sp>
        <p:nvSpPr>
          <p:cNvPr id="16" name="CasellaDiTesto 15"/>
          <p:cNvSpPr txBox="1"/>
          <p:nvPr/>
        </p:nvSpPr>
        <p:spPr>
          <a:xfrm>
            <a:off x="785218" y="4097947"/>
            <a:ext cx="7819027" cy="1323439"/>
          </a:xfrm>
          <a:prstGeom prst="rect">
            <a:avLst/>
          </a:prstGeom>
          <a:solidFill>
            <a:schemeClr val="accent2">
              <a:lumMod val="20000"/>
              <a:lumOff val="80000"/>
            </a:schemeClr>
          </a:solidFill>
        </p:spPr>
        <p:txBody>
          <a:bodyPr wrap="square" rtlCol="0">
            <a:spAutoFit/>
          </a:bodyPr>
          <a:lstStyle/>
          <a:p>
            <a:pPr algn="just"/>
            <a:r>
              <a:rPr lang="en-US" sz="1600" dirty="0" smtClean="0"/>
              <a:t>A basic limitation of reliability prediction is its dependence on correct application by the user. Those who correctly apply the models and use the information in a conscientious reliability program will find the prediction a useful tool. Those who view the prediction only as a number which must exceed a specified value can usually find a way to achieve their  goal without any impact on the system.</a:t>
            </a:r>
            <a:endParaRPr lang="en-US" sz="1600" dirty="0"/>
          </a:p>
        </p:txBody>
      </p:sp>
    </p:spTree>
    <p:extLst>
      <p:ext uri="{BB962C8B-B14F-4D97-AF65-F5344CB8AC3E}">
        <p14:creationId xmlns:p14="http://schemas.microsoft.com/office/powerpoint/2010/main" val="208560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3259513" cy="338554"/>
          </a:xfrm>
          <a:prstGeom prst="rect">
            <a:avLst/>
          </a:prstGeom>
          <a:noFill/>
        </p:spPr>
        <p:txBody>
          <a:bodyPr wrap="square" rtlCol="0">
            <a:spAutoFit/>
          </a:bodyPr>
          <a:lstStyle/>
          <a:p>
            <a:r>
              <a:rPr lang="en-GB" sz="1600" b="1" dirty="0" smtClean="0">
                <a:solidFill>
                  <a:schemeClr val="accent1">
                    <a:lumMod val="75000"/>
                  </a:schemeClr>
                </a:solidFill>
                <a:latin typeface="Arial"/>
                <a:cs typeface="Arial"/>
              </a:rPr>
              <a:t>MIL HDBK 217</a:t>
            </a:r>
            <a:endParaRPr lang="en-GB" sz="1600" b="1" i="1" dirty="0">
              <a:solidFill>
                <a:schemeClr val="accent1">
                  <a:lumMod val="75000"/>
                </a:schemeClr>
              </a:solidFill>
              <a:latin typeface="Arial"/>
              <a:cs typeface="Arial"/>
            </a:endParaRPr>
          </a:p>
        </p:txBody>
      </p:sp>
      <p:sp>
        <p:nvSpPr>
          <p:cNvPr id="9" name="CasellaDiTesto 8"/>
          <p:cNvSpPr txBox="1"/>
          <p:nvPr/>
        </p:nvSpPr>
        <p:spPr>
          <a:xfrm>
            <a:off x="716736" y="1243085"/>
            <a:ext cx="7819027" cy="3293209"/>
          </a:xfrm>
          <a:prstGeom prst="rect">
            <a:avLst/>
          </a:prstGeom>
          <a:noFill/>
        </p:spPr>
        <p:txBody>
          <a:bodyPr wrap="square" rtlCol="0">
            <a:spAutoFit/>
          </a:bodyPr>
          <a:lstStyle/>
          <a:p>
            <a:pPr marL="285750" indent="-285750" algn="just">
              <a:buFont typeface="Arial"/>
              <a:buChar char="•"/>
            </a:pPr>
            <a:r>
              <a:rPr lang="en-US" sz="1600" dirty="0"/>
              <a:t>DEPARTMENT OF </a:t>
            </a:r>
            <a:r>
              <a:rPr lang="en-US" sz="1600" dirty="0" smtClean="0"/>
              <a:t>DEFENSE WASHINGTON </a:t>
            </a:r>
            <a:r>
              <a:rPr lang="en-US" sz="1600" dirty="0"/>
              <a:t>DC </a:t>
            </a:r>
            <a:r>
              <a:rPr lang="en-US" sz="1600" dirty="0" smtClean="0"/>
              <a:t>20301 </a:t>
            </a:r>
            <a:r>
              <a:rPr lang="en-US" sz="1600" dirty="0" err="1" smtClean="0"/>
              <a:t>RELIABILlTY</a:t>
            </a:r>
            <a:r>
              <a:rPr lang="en-US" sz="1600" dirty="0" smtClean="0"/>
              <a:t> </a:t>
            </a:r>
            <a:r>
              <a:rPr lang="en-US" sz="1600" dirty="0"/>
              <a:t>PREDICTION OF ELECTRONIC </a:t>
            </a:r>
            <a:r>
              <a:rPr lang="en-US" sz="1600" dirty="0" smtClean="0"/>
              <a:t>EQUIPMENT - </a:t>
            </a:r>
            <a:r>
              <a:rPr lang="en-US" sz="1600" i="1" dirty="0" smtClean="0"/>
              <a:t>This </a:t>
            </a:r>
            <a:r>
              <a:rPr lang="en-US" sz="1600" i="1" dirty="0"/>
              <a:t>standardization </a:t>
            </a:r>
            <a:r>
              <a:rPr lang="en-US" sz="1600" i="1" dirty="0">
                <a:hlinkClick r:id="rId4" action="ppaction://hlinkfile"/>
              </a:rPr>
              <a:t>handbook</a:t>
            </a:r>
            <a:r>
              <a:rPr lang="en-US" sz="1600" i="1" dirty="0"/>
              <a:t> was developed by the Department of </a:t>
            </a:r>
            <a:r>
              <a:rPr lang="en-US" sz="1600" i="1" dirty="0" smtClean="0"/>
              <a:t>Defense with </a:t>
            </a:r>
            <a:r>
              <a:rPr lang="en-US" sz="1600" i="1" dirty="0"/>
              <a:t>the assistance of the military </a:t>
            </a:r>
            <a:r>
              <a:rPr lang="en-US" sz="1600" i="1" dirty="0" smtClean="0"/>
              <a:t>departments</a:t>
            </a:r>
            <a:r>
              <a:rPr lang="en-US" sz="1600" i="1" dirty="0"/>
              <a:t>, federal agencies, and </a:t>
            </a:r>
            <a:r>
              <a:rPr lang="en-US" sz="1600" i="1" dirty="0" smtClean="0"/>
              <a:t>industry</a:t>
            </a:r>
          </a:p>
          <a:p>
            <a:pPr marL="285750" indent="-285750" algn="just">
              <a:buFont typeface="Arial"/>
              <a:buChar char="•"/>
            </a:pPr>
            <a:endParaRPr lang="en-US" sz="1600" dirty="0"/>
          </a:p>
          <a:p>
            <a:pPr marL="285750" indent="-285750" algn="just">
              <a:buFont typeface="Arial"/>
              <a:buChar char="•"/>
            </a:pPr>
            <a:r>
              <a:rPr lang="en-US" sz="1600" dirty="0" smtClean="0"/>
              <a:t>establish and maintain </a:t>
            </a:r>
            <a:r>
              <a:rPr lang="en-US" sz="1600" dirty="0" smtClean="0">
                <a:solidFill>
                  <a:srgbClr val="C00000"/>
                </a:solidFill>
              </a:rPr>
              <a:t>consistent and uniform methods </a:t>
            </a:r>
            <a:r>
              <a:rPr lang="en-US" sz="1600" dirty="0"/>
              <a:t>for estimating the </a:t>
            </a:r>
            <a:r>
              <a:rPr lang="en-US" sz="1600" dirty="0" smtClean="0"/>
              <a:t>inherent reliability </a:t>
            </a:r>
            <a:r>
              <a:rPr lang="en-US" sz="1600" dirty="0"/>
              <a:t>(i.e., the reliability </a:t>
            </a:r>
            <a:r>
              <a:rPr lang="en-US" sz="1600" dirty="0" smtClean="0"/>
              <a:t>of a </a:t>
            </a:r>
            <a:r>
              <a:rPr lang="en-US" sz="1600" dirty="0"/>
              <a:t>mature design) of </a:t>
            </a:r>
            <a:r>
              <a:rPr lang="en-US" sz="1600" dirty="0" smtClean="0"/>
              <a:t>military electronic systems</a:t>
            </a:r>
            <a:r>
              <a:rPr lang="en-US" sz="1600" dirty="0"/>
              <a:t>. It provides a common </a:t>
            </a:r>
            <a:r>
              <a:rPr lang="en-US" sz="1600" dirty="0" smtClean="0"/>
              <a:t>basis </a:t>
            </a:r>
            <a:r>
              <a:rPr lang="en-US" sz="1600" dirty="0"/>
              <a:t>for  </a:t>
            </a:r>
            <a:r>
              <a:rPr lang="en-US" sz="1600" dirty="0" smtClean="0"/>
              <a:t>prediction for </a:t>
            </a:r>
            <a:r>
              <a:rPr lang="en-US" sz="1600" dirty="0"/>
              <a:t>military </a:t>
            </a:r>
            <a:r>
              <a:rPr lang="en-US" sz="1600" dirty="0" smtClean="0"/>
              <a:t>electronic </a:t>
            </a:r>
            <a:r>
              <a:rPr lang="en-US" sz="1600" dirty="0"/>
              <a:t>systems and </a:t>
            </a:r>
            <a:r>
              <a:rPr lang="en-US" sz="1600" dirty="0" smtClean="0"/>
              <a:t>equipment</a:t>
            </a:r>
          </a:p>
          <a:p>
            <a:pPr algn="just"/>
            <a:endParaRPr lang="en-US" sz="1600" dirty="0" smtClean="0"/>
          </a:p>
          <a:p>
            <a:pPr marL="285750" indent="-285750" algn="just">
              <a:buFont typeface="Arial"/>
              <a:buChar char="•"/>
            </a:pPr>
            <a:r>
              <a:rPr lang="en-US" sz="1600" dirty="0" smtClean="0"/>
              <a:t>establishes </a:t>
            </a:r>
            <a:r>
              <a:rPr lang="en-US" sz="1600" dirty="0"/>
              <a:t>a common basis for </a:t>
            </a:r>
            <a:r>
              <a:rPr lang="en-US" sz="1600" dirty="0" smtClean="0">
                <a:solidFill>
                  <a:srgbClr val="C00000"/>
                </a:solidFill>
              </a:rPr>
              <a:t>comparing and evaluating </a:t>
            </a:r>
            <a:r>
              <a:rPr lang="en-US" sz="1600" dirty="0">
                <a:solidFill>
                  <a:srgbClr val="C00000"/>
                </a:solidFill>
              </a:rPr>
              <a:t>reliability predictions </a:t>
            </a:r>
            <a:r>
              <a:rPr lang="en-US" sz="1600" dirty="0"/>
              <a:t>of </a:t>
            </a:r>
            <a:r>
              <a:rPr lang="en-US" sz="1600" dirty="0" smtClean="0"/>
              <a:t>related </a:t>
            </a:r>
            <a:r>
              <a:rPr lang="en-US" sz="1600" dirty="0"/>
              <a:t>or competitive </a:t>
            </a:r>
            <a:r>
              <a:rPr lang="en-US" sz="1600" dirty="0" smtClean="0"/>
              <a:t>designs</a:t>
            </a:r>
          </a:p>
          <a:p>
            <a:pPr algn="just"/>
            <a:endParaRPr lang="en-US" sz="1600" dirty="0"/>
          </a:p>
          <a:p>
            <a:pPr marL="285750" indent="-285750" algn="just">
              <a:buFont typeface="Arial"/>
              <a:buChar char="•"/>
            </a:pPr>
            <a:r>
              <a:rPr lang="en-US" sz="1600" dirty="0" smtClean="0"/>
              <a:t>is </a:t>
            </a:r>
            <a:r>
              <a:rPr lang="en-US" sz="1600" dirty="0"/>
              <a:t>a tool to </a:t>
            </a:r>
            <a:r>
              <a:rPr lang="en-US" sz="1600" dirty="0">
                <a:solidFill>
                  <a:srgbClr val="C00000"/>
                </a:solidFill>
              </a:rPr>
              <a:t>increase the </a:t>
            </a:r>
            <a:r>
              <a:rPr lang="en-US" sz="1600" dirty="0" smtClean="0">
                <a:solidFill>
                  <a:srgbClr val="C00000"/>
                </a:solidFill>
              </a:rPr>
              <a:t>reliability </a:t>
            </a:r>
            <a:r>
              <a:rPr lang="en-US" sz="1600" dirty="0" smtClean="0"/>
              <a:t>of the equipment being designed</a:t>
            </a:r>
            <a:endParaRPr lang="en-GB"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6</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sp>
        <p:nvSpPr>
          <p:cNvPr id="19" name="CasellaDiTesto 18"/>
          <p:cNvSpPr txBox="1"/>
          <p:nvPr/>
        </p:nvSpPr>
        <p:spPr>
          <a:xfrm>
            <a:off x="713105" y="4765977"/>
            <a:ext cx="335406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Metodi</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Methods</a:t>
            </a:r>
          </a:p>
        </p:txBody>
      </p:sp>
      <p:sp>
        <p:nvSpPr>
          <p:cNvPr id="20" name="CasellaDiTesto 19"/>
          <p:cNvSpPr txBox="1"/>
          <p:nvPr/>
        </p:nvSpPr>
        <p:spPr>
          <a:xfrm>
            <a:off x="774790" y="5201884"/>
            <a:ext cx="7819027" cy="584775"/>
          </a:xfrm>
          <a:prstGeom prst="rect">
            <a:avLst/>
          </a:prstGeom>
          <a:noFill/>
        </p:spPr>
        <p:txBody>
          <a:bodyPr wrap="square" rtlCol="0">
            <a:spAutoFit/>
          </a:bodyPr>
          <a:lstStyle/>
          <a:p>
            <a:pPr marL="285750" indent="-285750" algn="just">
              <a:buFont typeface="Arial"/>
              <a:buChar char="•"/>
            </a:pPr>
            <a:r>
              <a:rPr lang="it-IT" sz="1600" dirty="0" smtClean="0"/>
              <a:t>Part </a:t>
            </a:r>
            <a:r>
              <a:rPr lang="it-IT" sz="1600" dirty="0" err="1" smtClean="0"/>
              <a:t>Count</a:t>
            </a:r>
            <a:endParaRPr lang="it-IT" sz="1200" i="1" dirty="0" smtClean="0">
              <a:solidFill>
                <a:srgbClr val="FF0000"/>
              </a:solidFill>
            </a:endParaRPr>
          </a:p>
          <a:p>
            <a:pPr marL="285750" indent="-285750" algn="just">
              <a:buFont typeface="Arial"/>
              <a:buChar char="•"/>
            </a:pPr>
            <a:r>
              <a:rPr lang="it-IT" sz="1600" dirty="0" smtClean="0"/>
              <a:t>Part Stress</a:t>
            </a:r>
            <a:endParaRPr lang="en-GB" sz="1600" dirty="0" smtClean="0"/>
          </a:p>
        </p:txBody>
      </p:sp>
    </p:spTree>
    <p:extLst>
      <p:ext uri="{BB962C8B-B14F-4D97-AF65-F5344CB8AC3E}">
        <p14:creationId xmlns:p14="http://schemas.microsoft.com/office/powerpoint/2010/main" val="2596439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648252" y="888113"/>
            <a:ext cx="3259513" cy="338554"/>
          </a:xfrm>
          <a:prstGeom prst="rect">
            <a:avLst/>
          </a:prstGeom>
          <a:noFill/>
        </p:spPr>
        <p:txBody>
          <a:bodyPr wrap="square" rtlCol="0">
            <a:spAutoFit/>
          </a:bodyPr>
          <a:lstStyle/>
          <a:p>
            <a:r>
              <a:rPr lang="en-GB" sz="1600" b="1" dirty="0">
                <a:solidFill>
                  <a:schemeClr val="accent1">
                    <a:lumMod val="75000"/>
                  </a:schemeClr>
                </a:solidFill>
                <a:latin typeface="Arial"/>
                <a:cs typeface="Arial"/>
              </a:rPr>
              <a:t>Part Count </a:t>
            </a:r>
          </a:p>
        </p:txBody>
      </p:sp>
      <p:sp>
        <p:nvSpPr>
          <p:cNvPr id="9" name="CasellaDiTesto 8"/>
          <p:cNvSpPr txBox="1"/>
          <p:nvPr/>
        </p:nvSpPr>
        <p:spPr>
          <a:xfrm>
            <a:off x="716736" y="1243085"/>
            <a:ext cx="7819027" cy="1323439"/>
          </a:xfrm>
          <a:prstGeom prst="rect">
            <a:avLst/>
          </a:prstGeom>
          <a:noFill/>
        </p:spPr>
        <p:txBody>
          <a:bodyPr wrap="square" rtlCol="0">
            <a:spAutoFit/>
          </a:bodyPr>
          <a:lstStyle/>
          <a:p>
            <a:pPr marL="285750" indent="-285750" algn="just">
              <a:buFont typeface="Arial"/>
              <a:buChar char="•"/>
            </a:pPr>
            <a:r>
              <a:rPr lang="en-US" sz="1600" dirty="0"/>
              <a:t>R</a:t>
            </a:r>
            <a:r>
              <a:rPr lang="en-US" sz="1600" dirty="0" smtClean="0"/>
              <a:t>equires </a:t>
            </a:r>
            <a:r>
              <a:rPr lang="en-US" sz="1600" dirty="0"/>
              <a:t>less information, generally part quantities, </a:t>
            </a:r>
            <a:r>
              <a:rPr lang="en-US" sz="1600" dirty="0" smtClean="0"/>
              <a:t>quality </a:t>
            </a:r>
            <a:r>
              <a:rPr lang="en-US" sz="1600" dirty="0"/>
              <a:t>level, </a:t>
            </a:r>
            <a:r>
              <a:rPr lang="en-US" sz="1600" dirty="0" smtClean="0"/>
              <a:t>and the application environment. This </a:t>
            </a:r>
            <a:r>
              <a:rPr lang="en-US" sz="1600" dirty="0"/>
              <a:t>method </a:t>
            </a:r>
            <a:r>
              <a:rPr lang="en-US" sz="1600" dirty="0" smtClean="0"/>
              <a:t>is applicable during the </a:t>
            </a:r>
            <a:r>
              <a:rPr lang="en-US" sz="1600" dirty="0"/>
              <a:t>early </a:t>
            </a:r>
            <a:r>
              <a:rPr lang="en-US" sz="1600" dirty="0" smtClean="0"/>
              <a:t>design phase </a:t>
            </a:r>
            <a:r>
              <a:rPr lang="en-US" sz="1600" dirty="0"/>
              <a:t>and </a:t>
            </a:r>
            <a:r>
              <a:rPr lang="en-US" sz="1600" dirty="0" smtClean="0"/>
              <a:t>during proposal formulation</a:t>
            </a:r>
            <a:r>
              <a:rPr lang="en-US" sz="1600" dirty="0"/>
              <a:t>. In general, the Parts Count </a:t>
            </a:r>
            <a:r>
              <a:rPr lang="en-US" sz="1600" dirty="0" smtClean="0"/>
              <a:t>Method will </a:t>
            </a:r>
            <a:r>
              <a:rPr lang="en-US" sz="1600" dirty="0"/>
              <a:t>usually result in a more conservative </a:t>
            </a:r>
            <a:r>
              <a:rPr lang="en-US" sz="1600" dirty="0" smtClean="0"/>
              <a:t>estimate </a:t>
            </a:r>
            <a:r>
              <a:rPr lang="en-US" sz="1600" dirty="0"/>
              <a:t>(</a:t>
            </a:r>
            <a:r>
              <a:rPr lang="en-US" sz="1600" dirty="0" smtClean="0"/>
              <a:t>i.e. higher failure rate) of system reliability than the </a:t>
            </a:r>
            <a:r>
              <a:rPr lang="en-US" sz="1600" dirty="0"/>
              <a:t>Parts Stress Method</a:t>
            </a:r>
            <a:r>
              <a:rPr lang="en-US" sz="1600" dirty="0" smtClean="0"/>
              <a:t>.</a:t>
            </a:r>
            <a:endParaRPr lang="en-US"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7</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sp>
        <p:nvSpPr>
          <p:cNvPr id="10" name="CasellaDiTesto 9"/>
          <p:cNvSpPr txBox="1"/>
          <p:nvPr/>
        </p:nvSpPr>
        <p:spPr>
          <a:xfrm>
            <a:off x="716736" y="2834174"/>
            <a:ext cx="3259513" cy="338554"/>
          </a:xfrm>
          <a:prstGeom prst="rect">
            <a:avLst/>
          </a:prstGeom>
          <a:noFill/>
        </p:spPr>
        <p:txBody>
          <a:bodyPr wrap="square" rtlCol="0">
            <a:spAutoFit/>
          </a:bodyPr>
          <a:lstStyle/>
          <a:p>
            <a:r>
              <a:rPr lang="en-GB" sz="1600" b="1" dirty="0">
                <a:solidFill>
                  <a:schemeClr val="accent1">
                    <a:lumMod val="75000"/>
                  </a:schemeClr>
                </a:solidFill>
                <a:latin typeface="Arial"/>
                <a:cs typeface="Arial"/>
              </a:rPr>
              <a:t>Part </a:t>
            </a:r>
            <a:r>
              <a:rPr lang="en-GB" sz="1600" b="1" dirty="0" smtClean="0">
                <a:solidFill>
                  <a:schemeClr val="accent1">
                    <a:lumMod val="75000"/>
                  </a:schemeClr>
                </a:solidFill>
                <a:latin typeface="Arial"/>
                <a:cs typeface="Arial"/>
              </a:rPr>
              <a:t>Stress</a:t>
            </a:r>
            <a:endParaRPr lang="en-GB" sz="1600" b="1" dirty="0">
              <a:solidFill>
                <a:schemeClr val="accent1">
                  <a:lumMod val="75000"/>
                </a:schemeClr>
              </a:solidFill>
              <a:latin typeface="Arial"/>
              <a:cs typeface="Arial"/>
            </a:endParaRPr>
          </a:p>
        </p:txBody>
      </p:sp>
      <p:sp>
        <p:nvSpPr>
          <p:cNvPr id="14" name="CasellaDiTesto 13"/>
          <p:cNvSpPr txBox="1"/>
          <p:nvPr/>
        </p:nvSpPr>
        <p:spPr>
          <a:xfrm>
            <a:off x="785220" y="3178727"/>
            <a:ext cx="7819027" cy="830997"/>
          </a:xfrm>
          <a:prstGeom prst="rect">
            <a:avLst/>
          </a:prstGeom>
          <a:noFill/>
        </p:spPr>
        <p:txBody>
          <a:bodyPr wrap="square" rtlCol="0">
            <a:spAutoFit/>
          </a:bodyPr>
          <a:lstStyle/>
          <a:p>
            <a:pPr marL="285750" indent="-285750" algn="just">
              <a:buFont typeface="Arial"/>
              <a:buChar char="•"/>
            </a:pPr>
            <a:r>
              <a:rPr lang="en-US" sz="1600" dirty="0" smtClean="0"/>
              <a:t>The </a:t>
            </a:r>
            <a:r>
              <a:rPr lang="en-US" sz="1600" dirty="0"/>
              <a:t>Part Stress </a:t>
            </a:r>
            <a:r>
              <a:rPr lang="en-US" sz="1600" dirty="0" smtClean="0"/>
              <a:t>Analysis Method requires </a:t>
            </a:r>
            <a:r>
              <a:rPr lang="en-US" sz="1600" dirty="0"/>
              <a:t>a greater amount of </a:t>
            </a:r>
            <a:r>
              <a:rPr lang="en-US" sz="1600" dirty="0" smtClean="0"/>
              <a:t>detailed information </a:t>
            </a:r>
            <a:r>
              <a:rPr lang="en-US" sz="1600" dirty="0"/>
              <a:t>and </a:t>
            </a:r>
            <a:r>
              <a:rPr lang="en-US" sz="1600" dirty="0" smtClean="0"/>
              <a:t>is applicable during the </a:t>
            </a:r>
            <a:r>
              <a:rPr lang="en-US" sz="1600" dirty="0"/>
              <a:t>later design phase when actual hardware and </a:t>
            </a:r>
            <a:r>
              <a:rPr lang="en-US" sz="1600" dirty="0" smtClean="0"/>
              <a:t>circuit </a:t>
            </a:r>
            <a:r>
              <a:rPr lang="en-US" sz="1600" dirty="0"/>
              <a:t>are </a:t>
            </a:r>
            <a:r>
              <a:rPr lang="en-US" sz="1600" dirty="0" smtClean="0"/>
              <a:t>being designed</a:t>
            </a:r>
            <a:endParaRPr lang="en-US" sz="1600" dirty="0"/>
          </a:p>
        </p:txBody>
      </p:sp>
      <p:sp>
        <p:nvSpPr>
          <p:cNvPr id="16" name="CasellaDiTesto 15"/>
          <p:cNvSpPr txBox="1"/>
          <p:nvPr/>
        </p:nvSpPr>
        <p:spPr>
          <a:xfrm>
            <a:off x="785219" y="4395615"/>
            <a:ext cx="7819027" cy="1077218"/>
          </a:xfrm>
          <a:prstGeom prst="rect">
            <a:avLst/>
          </a:prstGeom>
          <a:solidFill>
            <a:schemeClr val="accent2">
              <a:lumMod val="20000"/>
              <a:lumOff val="80000"/>
            </a:schemeClr>
          </a:solidFill>
        </p:spPr>
        <p:txBody>
          <a:bodyPr wrap="square" rtlCol="0">
            <a:spAutoFit/>
          </a:bodyPr>
          <a:lstStyle/>
          <a:p>
            <a:pPr algn="just"/>
            <a:r>
              <a:rPr lang="en-US" sz="1600" dirty="0"/>
              <a:t>Data should be obtained from the following sources in the given order of preference:</a:t>
            </a:r>
          </a:p>
          <a:p>
            <a:pPr marL="400050" indent="-400050" algn="just">
              <a:buFont typeface="+mj-lt"/>
              <a:buAutoNum type="arabicParenR"/>
            </a:pPr>
            <a:r>
              <a:rPr lang="en-US" sz="1600" dirty="0" smtClean="0"/>
              <a:t>user data</a:t>
            </a:r>
            <a:endParaRPr lang="en-US" sz="1600" dirty="0"/>
          </a:p>
          <a:p>
            <a:pPr marL="400050" indent="-400050" algn="just">
              <a:buFont typeface="+mj-lt"/>
              <a:buAutoNum type="arabicParenR"/>
            </a:pPr>
            <a:r>
              <a:rPr lang="en-US" sz="1600" dirty="0" smtClean="0"/>
              <a:t>manufacturer data</a:t>
            </a:r>
            <a:endParaRPr lang="en-US" sz="1600" dirty="0"/>
          </a:p>
          <a:p>
            <a:pPr marL="400050" indent="-400050" algn="just">
              <a:buFont typeface="+mj-lt"/>
              <a:buAutoNum type="arabicParenR"/>
            </a:pPr>
            <a:r>
              <a:rPr lang="en-US" sz="1600" dirty="0" smtClean="0"/>
              <a:t>handbook data</a:t>
            </a:r>
            <a:endParaRPr lang="en-US" sz="1600" dirty="0"/>
          </a:p>
        </p:txBody>
      </p:sp>
    </p:spTree>
    <p:extLst>
      <p:ext uri="{BB962C8B-B14F-4D97-AF65-F5344CB8AC3E}">
        <p14:creationId xmlns:p14="http://schemas.microsoft.com/office/powerpoint/2010/main" val="559383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8</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sp>
        <p:nvSpPr>
          <p:cNvPr id="19" name="CasellaDiTesto 18"/>
          <p:cNvSpPr txBox="1"/>
          <p:nvPr/>
        </p:nvSpPr>
        <p:spPr>
          <a:xfrm>
            <a:off x="774790" y="1117004"/>
            <a:ext cx="3354063" cy="338554"/>
          </a:xfrm>
          <a:prstGeom prst="rect">
            <a:avLst/>
          </a:prstGeom>
          <a:noFill/>
        </p:spPr>
        <p:txBody>
          <a:bodyPr wrap="square" rtlCol="0">
            <a:spAutoFit/>
          </a:bodyPr>
          <a:lstStyle/>
          <a:p>
            <a:r>
              <a:rPr lang="en-GB" sz="1600" b="1" dirty="0" err="1" smtClean="0">
                <a:solidFill>
                  <a:schemeClr val="accent1">
                    <a:lumMod val="75000"/>
                  </a:schemeClr>
                </a:solidFill>
                <a:latin typeface="Arial"/>
                <a:cs typeface="Arial"/>
              </a:rPr>
              <a:t>Esempio</a:t>
            </a:r>
            <a:r>
              <a:rPr lang="en-GB" sz="1600" b="1" dirty="0" smtClean="0">
                <a:solidFill>
                  <a:schemeClr val="accent1">
                    <a:lumMod val="75000"/>
                  </a:schemeClr>
                </a:solidFill>
                <a:latin typeface="Arial"/>
                <a:cs typeface="Arial"/>
              </a:rPr>
              <a:t> / </a:t>
            </a:r>
            <a:r>
              <a:rPr lang="en-GB" sz="1600" b="1" i="1" dirty="0" smtClean="0">
                <a:solidFill>
                  <a:schemeClr val="accent1">
                    <a:lumMod val="75000"/>
                  </a:schemeClr>
                </a:solidFill>
                <a:latin typeface="Arial"/>
                <a:cs typeface="Arial"/>
              </a:rPr>
              <a:t>Application</a:t>
            </a:r>
          </a:p>
        </p:txBody>
      </p:sp>
      <p:sp>
        <p:nvSpPr>
          <p:cNvPr id="20" name="CasellaDiTesto 19"/>
          <p:cNvSpPr txBox="1"/>
          <p:nvPr/>
        </p:nvSpPr>
        <p:spPr>
          <a:xfrm>
            <a:off x="774790" y="2018737"/>
            <a:ext cx="7819027" cy="830997"/>
          </a:xfrm>
          <a:prstGeom prst="rect">
            <a:avLst/>
          </a:prstGeom>
          <a:noFill/>
        </p:spPr>
        <p:txBody>
          <a:bodyPr wrap="square" rtlCol="0">
            <a:spAutoFit/>
          </a:bodyPr>
          <a:lstStyle/>
          <a:p>
            <a:pPr marL="285750" indent="-285750" algn="just">
              <a:buFont typeface="Arial"/>
              <a:buChar char="•"/>
            </a:pPr>
            <a:r>
              <a:rPr lang="it-IT" sz="1600" dirty="0" smtClean="0"/>
              <a:t>Part </a:t>
            </a:r>
            <a:r>
              <a:rPr lang="it-IT" sz="1600" dirty="0" err="1" smtClean="0"/>
              <a:t>Count</a:t>
            </a:r>
            <a:r>
              <a:rPr lang="it-IT" sz="1600" dirty="0" smtClean="0"/>
              <a:t> su modulo trasmissione </a:t>
            </a:r>
            <a:r>
              <a:rPr lang="it-IT" sz="1600" dirty="0"/>
              <a:t>3G modello MILHDBK </a:t>
            </a:r>
            <a:r>
              <a:rPr lang="it-IT" sz="1600" dirty="0" smtClean="0"/>
              <a:t>217  </a:t>
            </a:r>
            <a:endParaRPr lang="it-IT" sz="1200" i="1" dirty="0" smtClean="0">
              <a:solidFill>
                <a:srgbClr val="FF0000"/>
              </a:solidFill>
            </a:endParaRPr>
          </a:p>
          <a:p>
            <a:pPr marL="285750" indent="-285750" algn="just">
              <a:buFont typeface="Arial"/>
              <a:buChar char="•"/>
            </a:pPr>
            <a:r>
              <a:rPr lang="it-IT" sz="1600" dirty="0" smtClean="0"/>
              <a:t>Part Stress su modulo trasmissione 3G modello MILHDBK 217</a:t>
            </a:r>
          </a:p>
          <a:p>
            <a:pPr marL="285750" indent="-285750" algn="just">
              <a:buFont typeface="Arial"/>
              <a:buChar char="•"/>
            </a:pPr>
            <a:r>
              <a:rPr lang="it-IT" sz="1600" dirty="0" smtClean="0"/>
              <a:t>Modello </a:t>
            </a:r>
            <a:r>
              <a:rPr lang="it-IT" sz="1600" dirty="0" err="1" smtClean="0"/>
              <a:t>Telcordia</a:t>
            </a:r>
            <a:r>
              <a:rPr lang="it-IT" sz="1600" dirty="0" smtClean="0"/>
              <a:t> SR 332</a:t>
            </a:r>
            <a:endParaRPr lang="en-GB" sz="1600" dirty="0" smtClean="0"/>
          </a:p>
        </p:txBody>
      </p:sp>
      <p:graphicFrame>
        <p:nvGraphicFramePr>
          <p:cNvPr id="3" name="Tabella 2"/>
          <p:cNvGraphicFramePr>
            <a:graphicFrameLocks noGrp="1"/>
          </p:cNvGraphicFramePr>
          <p:nvPr>
            <p:extLst>
              <p:ext uri="{D42A27DB-BD31-4B8C-83A1-F6EECF244321}">
                <p14:modId xmlns:p14="http://schemas.microsoft.com/office/powerpoint/2010/main" val="292445183"/>
              </p:ext>
            </p:extLst>
          </p:nvPr>
        </p:nvGraphicFramePr>
        <p:xfrm>
          <a:off x="1190445" y="3457432"/>
          <a:ext cx="6659593" cy="1580394"/>
        </p:xfrm>
        <a:graphic>
          <a:graphicData uri="http://schemas.openxmlformats.org/drawingml/2006/table">
            <a:tbl>
              <a:tblPr>
                <a:tableStyleId>{5C22544A-7EE6-4342-B048-85BDC9FD1C3A}</a:tableStyleId>
              </a:tblPr>
              <a:tblGrid>
                <a:gridCol w="2212143"/>
                <a:gridCol w="1482483"/>
                <a:gridCol w="1497926"/>
                <a:gridCol w="1467041"/>
              </a:tblGrid>
              <a:tr h="263399">
                <a:tc>
                  <a:txBody>
                    <a:bodyPr/>
                    <a:lstStyle/>
                    <a:p>
                      <a:pPr algn="ctr" fontAlgn="b"/>
                      <a:r>
                        <a:rPr lang="it-IT" sz="1400" b="1" u="none" strike="noStrike" dirty="0">
                          <a:effectLst/>
                        </a:rPr>
                        <a:t>3G </a:t>
                      </a:r>
                      <a:r>
                        <a:rPr lang="it-IT" sz="1400" b="1" u="none" strike="noStrike" dirty="0" err="1">
                          <a:effectLst/>
                        </a:rPr>
                        <a:t>Module</a:t>
                      </a:r>
                      <a:r>
                        <a:rPr lang="it-IT" sz="1400" b="1" u="none" strike="noStrike" dirty="0">
                          <a:effectLst/>
                        </a:rPr>
                        <a:t> - Value</a:t>
                      </a:r>
                      <a:endParaRPr lang="it-IT" sz="1400" b="1" i="0" u="none" strike="noStrike" dirty="0">
                        <a:solidFill>
                          <a:srgbClr val="000000"/>
                        </a:solidFill>
                        <a:effectLst/>
                        <a:latin typeface="Calibri"/>
                      </a:endParaRPr>
                    </a:p>
                  </a:txBody>
                  <a:tcPr marL="9525" marR="9525" marT="9525" marB="0" anchor="b"/>
                </a:tc>
                <a:tc>
                  <a:txBody>
                    <a:bodyPr/>
                    <a:lstStyle/>
                    <a:p>
                      <a:pPr algn="ctr" fontAlgn="b"/>
                      <a:r>
                        <a:rPr lang="it-IT" sz="1400" b="1" u="none" strike="noStrike" dirty="0" err="1">
                          <a:effectLst/>
                        </a:rPr>
                        <a:t>Result</a:t>
                      </a:r>
                      <a:r>
                        <a:rPr lang="it-IT" sz="1400" b="1" u="none" strike="noStrike" dirty="0">
                          <a:effectLst/>
                        </a:rPr>
                        <a:t> 217 PS</a:t>
                      </a:r>
                      <a:endParaRPr lang="it-IT" sz="1400" b="1" i="0" u="none" strike="noStrike" dirty="0">
                        <a:solidFill>
                          <a:srgbClr val="000000"/>
                        </a:solidFill>
                        <a:effectLst/>
                        <a:latin typeface="Calibri"/>
                      </a:endParaRPr>
                    </a:p>
                  </a:txBody>
                  <a:tcPr marL="9525" marR="9525" marT="9525" marB="0" anchor="b"/>
                </a:tc>
                <a:tc>
                  <a:txBody>
                    <a:bodyPr/>
                    <a:lstStyle/>
                    <a:p>
                      <a:pPr algn="ctr" fontAlgn="b"/>
                      <a:r>
                        <a:rPr lang="it-IT" sz="1400" b="1" u="none" strike="noStrike" dirty="0" err="1">
                          <a:effectLst/>
                        </a:rPr>
                        <a:t>Result</a:t>
                      </a:r>
                      <a:r>
                        <a:rPr lang="it-IT" sz="1400" b="1" u="none" strike="noStrike" dirty="0">
                          <a:effectLst/>
                        </a:rPr>
                        <a:t> 217 PC</a:t>
                      </a:r>
                      <a:endParaRPr lang="it-IT" sz="1400" b="1" i="0" u="none" strike="noStrike" dirty="0">
                        <a:solidFill>
                          <a:srgbClr val="000000"/>
                        </a:solidFill>
                        <a:effectLst/>
                        <a:latin typeface="Calibri"/>
                      </a:endParaRPr>
                    </a:p>
                  </a:txBody>
                  <a:tcPr marL="9525" marR="9525" marT="9525" marB="0" anchor="b"/>
                </a:tc>
                <a:tc>
                  <a:txBody>
                    <a:bodyPr/>
                    <a:lstStyle/>
                    <a:p>
                      <a:pPr algn="ctr" fontAlgn="b"/>
                      <a:r>
                        <a:rPr lang="it-IT" sz="1400" b="1" u="none" strike="noStrike" dirty="0" err="1">
                          <a:effectLst/>
                        </a:rPr>
                        <a:t>Result</a:t>
                      </a:r>
                      <a:r>
                        <a:rPr lang="it-IT" sz="1400" b="1" u="none" strike="noStrike" dirty="0">
                          <a:effectLst/>
                        </a:rPr>
                        <a:t> </a:t>
                      </a:r>
                      <a:r>
                        <a:rPr lang="it-IT" sz="1400" b="1" u="none" strike="noStrike" dirty="0" err="1">
                          <a:effectLst/>
                        </a:rPr>
                        <a:t>Telcordia</a:t>
                      </a:r>
                      <a:endParaRPr lang="it-IT" sz="1400" b="1" i="0" u="none" strike="noStrike" dirty="0">
                        <a:solidFill>
                          <a:srgbClr val="000000"/>
                        </a:solidFill>
                        <a:effectLst/>
                        <a:latin typeface="Calibri"/>
                      </a:endParaRPr>
                    </a:p>
                  </a:txBody>
                  <a:tcPr marL="9525" marR="9525" marT="9525" marB="0" anchor="b"/>
                </a:tc>
              </a:tr>
              <a:tr h="263399">
                <a:tc>
                  <a:txBody>
                    <a:bodyPr/>
                    <a:lstStyle/>
                    <a:p>
                      <a:pPr algn="l" fontAlgn="b"/>
                      <a:r>
                        <a:rPr lang="it-IT" sz="1400" u="none" strike="noStrike" dirty="0" err="1">
                          <a:effectLst/>
                        </a:rPr>
                        <a:t>Failure</a:t>
                      </a:r>
                      <a:r>
                        <a:rPr lang="it-IT" sz="1400" u="none" strike="noStrike" dirty="0">
                          <a:effectLst/>
                        </a:rPr>
                        <a:t> Rate, </a:t>
                      </a:r>
                      <a:r>
                        <a:rPr lang="it-IT" sz="1400" u="none" strike="noStrike" dirty="0" err="1">
                          <a:solidFill>
                            <a:srgbClr val="C00000"/>
                          </a:solidFill>
                          <a:effectLst/>
                        </a:rPr>
                        <a:t>Predicted</a:t>
                      </a:r>
                      <a:endParaRPr lang="it-IT" sz="1400" b="0" i="0" u="none" strike="noStrike" dirty="0">
                        <a:solidFill>
                          <a:srgbClr val="C00000"/>
                        </a:solidFill>
                        <a:effectLst/>
                        <a:latin typeface="Calibri"/>
                      </a:endParaRPr>
                    </a:p>
                  </a:txBody>
                  <a:tcPr marL="9525" marR="9525" marT="9525" marB="0" anchor="b"/>
                </a:tc>
                <a:tc>
                  <a:txBody>
                    <a:bodyPr/>
                    <a:lstStyle/>
                    <a:p>
                      <a:pPr algn="r" fontAlgn="b"/>
                      <a:r>
                        <a:rPr lang="it-IT" sz="1400" u="none" strike="noStrike" dirty="0">
                          <a:effectLst/>
                        </a:rPr>
                        <a:t>5,674812</a:t>
                      </a:r>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u="none" strike="noStrike">
                          <a:effectLst/>
                        </a:rPr>
                        <a:t>11,842148</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2,341089</a:t>
                      </a:r>
                      <a:endParaRPr lang="it-IT" sz="1400" b="0" i="0" u="none" strike="noStrike" dirty="0">
                        <a:solidFill>
                          <a:srgbClr val="000000"/>
                        </a:solidFill>
                        <a:effectLst/>
                        <a:latin typeface="Calibri"/>
                      </a:endParaRPr>
                    </a:p>
                  </a:txBody>
                  <a:tcPr marL="9525" marR="9525" marT="9525" marB="0" anchor="b"/>
                </a:tc>
              </a:tr>
              <a:tr h="263399">
                <a:tc>
                  <a:txBody>
                    <a:bodyPr/>
                    <a:lstStyle/>
                    <a:p>
                      <a:pPr algn="l" fontAlgn="b"/>
                      <a:r>
                        <a:rPr lang="it-IT" sz="1400" u="none" strike="noStrike" dirty="0">
                          <a:effectLst/>
                        </a:rPr>
                        <a:t>MTBF, </a:t>
                      </a:r>
                      <a:r>
                        <a:rPr lang="it-IT" sz="1400" u="none" strike="noStrike" dirty="0" err="1">
                          <a:solidFill>
                            <a:srgbClr val="C00000"/>
                          </a:solidFill>
                          <a:effectLst/>
                        </a:rPr>
                        <a:t>Predicted</a:t>
                      </a:r>
                      <a:endParaRPr lang="it-IT" sz="1400" b="0" i="0" u="none" strike="noStrike" dirty="0">
                        <a:solidFill>
                          <a:srgbClr val="C00000"/>
                        </a:solidFill>
                        <a:effectLst/>
                        <a:latin typeface="Calibri"/>
                      </a:endParaRPr>
                    </a:p>
                  </a:txBody>
                  <a:tcPr marL="9525" marR="9525" marT="9525" marB="0" anchor="b"/>
                </a:tc>
                <a:tc>
                  <a:txBody>
                    <a:bodyPr/>
                    <a:lstStyle/>
                    <a:p>
                      <a:pPr algn="r" fontAlgn="b"/>
                      <a:r>
                        <a:rPr lang="it-IT" sz="1400" u="none" strike="noStrike" dirty="0">
                          <a:effectLst/>
                        </a:rPr>
                        <a:t>176217,306</a:t>
                      </a:r>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u="none" strike="noStrike" dirty="0">
                          <a:effectLst/>
                        </a:rPr>
                        <a:t>84444,14209</a:t>
                      </a:r>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u="none" strike="noStrike">
                          <a:effectLst/>
                        </a:rPr>
                        <a:t>427151,6611</a:t>
                      </a:r>
                      <a:endParaRPr lang="it-IT" sz="1400" b="0" i="0" u="none" strike="noStrike">
                        <a:solidFill>
                          <a:srgbClr val="000000"/>
                        </a:solidFill>
                        <a:effectLst/>
                        <a:latin typeface="Calibri"/>
                      </a:endParaRPr>
                    </a:p>
                  </a:txBody>
                  <a:tcPr marL="9525" marR="9525" marT="9525" marB="0" anchor="b"/>
                </a:tc>
              </a:tr>
              <a:tr h="263399">
                <a:tc>
                  <a:txBody>
                    <a:bodyPr/>
                    <a:lstStyle/>
                    <a:p>
                      <a:pPr algn="l" fontAlgn="b"/>
                      <a:r>
                        <a:rPr lang="it-IT" sz="1400" u="none" strike="noStrike" dirty="0">
                          <a:effectLst/>
                        </a:rPr>
                        <a:t>Reliability, </a:t>
                      </a:r>
                      <a:r>
                        <a:rPr lang="it-IT" sz="1400" u="none" strike="noStrike" dirty="0" err="1">
                          <a:solidFill>
                            <a:srgbClr val="C00000"/>
                          </a:solidFill>
                          <a:effectLst/>
                        </a:rPr>
                        <a:t>Predicted</a:t>
                      </a:r>
                      <a:endParaRPr lang="it-IT" sz="1400" b="0" i="0" u="none" strike="noStrike" dirty="0">
                        <a:solidFill>
                          <a:srgbClr val="C00000"/>
                        </a:solidFill>
                        <a:effectLst/>
                        <a:latin typeface="Calibri"/>
                      </a:endParaRPr>
                    </a:p>
                  </a:txBody>
                  <a:tcPr marL="9525" marR="9525" marT="9525" marB="0" anchor="b"/>
                </a:tc>
                <a:tc>
                  <a:txBody>
                    <a:bodyPr/>
                    <a:lstStyle/>
                    <a:p>
                      <a:pPr algn="r" fontAlgn="b"/>
                      <a:r>
                        <a:rPr lang="it-IT" sz="1400" u="none" strike="noStrike">
                          <a:effectLst/>
                        </a:rPr>
                        <a:t>0,999433</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0,998816</a:t>
                      </a:r>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u="none" strike="noStrike" dirty="0">
                          <a:effectLst/>
                        </a:rPr>
                        <a:t>0,999766</a:t>
                      </a:r>
                      <a:endParaRPr lang="it-IT" sz="1400" b="0" i="0" u="none" strike="noStrike" dirty="0">
                        <a:solidFill>
                          <a:srgbClr val="000000"/>
                        </a:solidFill>
                        <a:effectLst/>
                        <a:latin typeface="Calibri"/>
                      </a:endParaRPr>
                    </a:p>
                  </a:txBody>
                  <a:tcPr marL="9525" marR="9525" marT="9525" marB="0" anchor="b"/>
                </a:tc>
              </a:tr>
              <a:tr h="263399">
                <a:tc>
                  <a:txBody>
                    <a:bodyPr/>
                    <a:lstStyle/>
                    <a:p>
                      <a:pPr algn="l" fontAlgn="b"/>
                      <a:r>
                        <a:rPr lang="it-IT" sz="1400" u="none" strike="noStrike" dirty="0" err="1">
                          <a:effectLst/>
                        </a:rPr>
                        <a:t>Availability</a:t>
                      </a:r>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u="none" strike="noStrike">
                          <a:effectLst/>
                        </a:rPr>
                        <a:t>1</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a:effectLst/>
                        </a:rPr>
                        <a:t>1</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1</a:t>
                      </a:r>
                      <a:endParaRPr lang="it-IT" sz="1400" b="0" i="0" u="none" strike="noStrike" dirty="0">
                        <a:solidFill>
                          <a:srgbClr val="000000"/>
                        </a:solidFill>
                        <a:effectLst/>
                        <a:latin typeface="Calibri"/>
                      </a:endParaRPr>
                    </a:p>
                  </a:txBody>
                  <a:tcPr marL="9525" marR="9525" marT="9525" marB="0" anchor="b"/>
                </a:tc>
              </a:tr>
              <a:tr h="263399">
                <a:tc>
                  <a:txBody>
                    <a:bodyPr/>
                    <a:lstStyle/>
                    <a:p>
                      <a:pPr algn="l" fontAlgn="b"/>
                      <a:r>
                        <a:rPr lang="it-IT" sz="1400" u="none" strike="noStrike">
                          <a:effectLst/>
                        </a:rPr>
                        <a:t>MTTR</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0</a:t>
                      </a:r>
                      <a:endParaRPr lang="it-IT" sz="1400" b="0" i="0" u="none" strike="noStrike" dirty="0">
                        <a:solidFill>
                          <a:srgbClr val="000000"/>
                        </a:solidFill>
                        <a:effectLst/>
                        <a:latin typeface="Calibri"/>
                      </a:endParaRPr>
                    </a:p>
                  </a:txBody>
                  <a:tcPr marL="9525" marR="9525" marT="9525" marB="0" anchor="b"/>
                </a:tc>
                <a:tc>
                  <a:txBody>
                    <a:bodyPr/>
                    <a:lstStyle/>
                    <a:p>
                      <a:pPr algn="r" fontAlgn="b"/>
                      <a:r>
                        <a:rPr lang="it-IT" sz="1400" u="none" strike="noStrike">
                          <a:effectLst/>
                        </a:rPr>
                        <a:t>0</a:t>
                      </a:r>
                      <a:endParaRPr lang="it-IT" sz="1400" b="0" i="0" u="none" strike="noStrike">
                        <a:solidFill>
                          <a:srgbClr val="000000"/>
                        </a:solidFill>
                        <a:effectLst/>
                        <a:latin typeface="Calibri"/>
                      </a:endParaRPr>
                    </a:p>
                  </a:txBody>
                  <a:tcPr marL="9525" marR="9525" marT="9525" marB="0" anchor="b"/>
                </a:tc>
                <a:tc>
                  <a:txBody>
                    <a:bodyPr/>
                    <a:lstStyle/>
                    <a:p>
                      <a:pPr algn="r" fontAlgn="b"/>
                      <a:r>
                        <a:rPr lang="it-IT" sz="1400" u="none" strike="noStrike" dirty="0">
                          <a:effectLst/>
                        </a:rPr>
                        <a:t>0</a:t>
                      </a:r>
                      <a:endParaRPr lang="it-IT" sz="14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951335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3"/>
          <a:stretch>
            <a:fillRect/>
          </a:stretch>
        </p:blipFill>
        <p:spPr>
          <a:xfrm>
            <a:off x="0" y="1707"/>
            <a:ext cx="9180512" cy="6872633"/>
          </a:xfrm>
          <a:prstGeom prst="rect">
            <a:avLst/>
          </a:prstGeom>
        </p:spPr>
      </p:pic>
      <p:sp>
        <p:nvSpPr>
          <p:cNvPr id="7" name="CasellaDiTesto 6"/>
          <p:cNvSpPr txBox="1"/>
          <p:nvPr/>
        </p:nvSpPr>
        <p:spPr>
          <a:xfrm>
            <a:off x="553359" y="1724041"/>
            <a:ext cx="3259513" cy="338554"/>
          </a:xfrm>
          <a:prstGeom prst="rect">
            <a:avLst/>
          </a:prstGeom>
          <a:noFill/>
        </p:spPr>
        <p:txBody>
          <a:bodyPr wrap="square" rtlCol="0">
            <a:spAutoFit/>
          </a:bodyPr>
          <a:lstStyle/>
          <a:p>
            <a:r>
              <a:rPr lang="en-GB" sz="1600" b="1" dirty="0" smtClean="0">
                <a:solidFill>
                  <a:schemeClr val="accent1">
                    <a:lumMod val="75000"/>
                  </a:schemeClr>
                </a:solidFill>
                <a:latin typeface="Arial"/>
                <a:cs typeface="Arial"/>
              </a:rPr>
              <a:t>Environment</a:t>
            </a:r>
            <a:endParaRPr lang="en-GB" sz="1600" b="1" dirty="0">
              <a:solidFill>
                <a:schemeClr val="accent1">
                  <a:lumMod val="75000"/>
                </a:schemeClr>
              </a:solidFill>
              <a:latin typeface="Arial"/>
              <a:cs typeface="Arial"/>
            </a:endParaRPr>
          </a:p>
        </p:txBody>
      </p:sp>
      <p:sp>
        <p:nvSpPr>
          <p:cNvPr id="9" name="CasellaDiTesto 8"/>
          <p:cNvSpPr txBox="1"/>
          <p:nvPr/>
        </p:nvSpPr>
        <p:spPr>
          <a:xfrm>
            <a:off x="716736" y="1243085"/>
            <a:ext cx="7819027" cy="338554"/>
          </a:xfrm>
          <a:prstGeom prst="rect">
            <a:avLst/>
          </a:prstGeom>
          <a:noFill/>
        </p:spPr>
        <p:txBody>
          <a:bodyPr wrap="square" rtlCol="0">
            <a:spAutoFit/>
          </a:bodyPr>
          <a:lstStyle/>
          <a:p>
            <a:pPr marL="285750" indent="-285750" algn="just">
              <a:buFont typeface="Arial"/>
              <a:buChar char="•"/>
            </a:pPr>
            <a:endParaRPr lang="en-US" sz="1600" dirty="0"/>
          </a:p>
        </p:txBody>
      </p:sp>
      <p:sp>
        <p:nvSpPr>
          <p:cNvPr id="12" name="Rettangolo 11"/>
          <p:cNvSpPr/>
          <p:nvPr/>
        </p:nvSpPr>
        <p:spPr>
          <a:xfrm>
            <a:off x="8255000" y="6366466"/>
            <a:ext cx="280763" cy="501650"/>
          </a:xfrm>
          <a:prstGeom prst="rect">
            <a:avLst/>
          </a:prstGeom>
          <a:solidFill>
            <a:srgbClr val="003053"/>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003257"/>
              </a:solidFill>
            </a:endParaRPr>
          </a:p>
        </p:txBody>
      </p:sp>
      <p:sp>
        <p:nvSpPr>
          <p:cNvPr id="11" name="Segnaposto numero diapositiva 10"/>
          <p:cNvSpPr>
            <a:spLocks noGrp="1"/>
          </p:cNvSpPr>
          <p:nvPr>
            <p:ph type="sldNum" sz="quarter" idx="12"/>
          </p:nvPr>
        </p:nvSpPr>
        <p:spPr>
          <a:xfrm>
            <a:off x="6402163" y="6356350"/>
            <a:ext cx="2133600" cy="365125"/>
          </a:xfrm>
        </p:spPr>
        <p:txBody>
          <a:bodyPr/>
          <a:lstStyle/>
          <a:p>
            <a:fld id="{8EB8520A-26EA-DE4B-B141-4532FC98FF0E}" type="slidenum">
              <a:rPr lang="it-IT" b="1" smtClean="0">
                <a:solidFill>
                  <a:schemeClr val="bg1"/>
                </a:solidFill>
                <a:latin typeface="Arial"/>
                <a:cs typeface="Arial"/>
              </a:rPr>
              <a:t>9</a:t>
            </a:fld>
            <a:endParaRPr lang="it-IT" b="1" dirty="0">
              <a:solidFill>
                <a:schemeClr val="bg1"/>
              </a:solidFill>
              <a:latin typeface="Arial"/>
              <a:cs typeface="Arial"/>
            </a:endParaRPr>
          </a:p>
        </p:txBody>
      </p:sp>
      <p:sp>
        <p:nvSpPr>
          <p:cNvPr id="13" name="CasellaDiTesto 12"/>
          <p:cNvSpPr txBox="1"/>
          <p:nvPr/>
        </p:nvSpPr>
        <p:spPr>
          <a:xfrm>
            <a:off x="6144717" y="51433"/>
            <a:ext cx="2549096" cy="338554"/>
          </a:xfrm>
          <a:prstGeom prst="rect">
            <a:avLst/>
          </a:prstGeom>
          <a:noFill/>
        </p:spPr>
        <p:txBody>
          <a:bodyPr wrap="none" rtlCol="0">
            <a:spAutoFit/>
          </a:bodyPr>
          <a:lstStyle/>
          <a:p>
            <a:pPr algn="r"/>
            <a:r>
              <a:rPr lang="en-GB" sz="800" b="1" dirty="0" smtClean="0">
                <a:solidFill>
                  <a:schemeClr val="bg1"/>
                </a:solidFill>
                <a:latin typeface="Arial"/>
                <a:cs typeface="Arial"/>
              </a:rPr>
              <a:t>Department of Information Engineering</a:t>
            </a:r>
          </a:p>
          <a:p>
            <a:pPr algn="r"/>
            <a:r>
              <a:rPr lang="en-GB" sz="800" b="1" dirty="0">
                <a:solidFill>
                  <a:schemeClr val="bg1"/>
                </a:solidFill>
                <a:latin typeface="Arial"/>
                <a:cs typeface="Arial"/>
              </a:rPr>
              <a:t>Measurement, Reliability and </a:t>
            </a:r>
            <a:r>
              <a:rPr lang="en-GB" sz="800" b="1" dirty="0">
                <a:solidFill>
                  <a:schemeClr val="bg1"/>
                </a:solidFill>
                <a:latin typeface="Arial"/>
                <a:cs typeface="Arial"/>
              </a:rPr>
              <a:t>Safety </a:t>
            </a:r>
            <a:r>
              <a:rPr lang="en-GB" sz="800" b="1" dirty="0">
                <a:solidFill>
                  <a:schemeClr val="bg1"/>
                </a:solidFill>
                <a:latin typeface="Arial"/>
                <a:cs typeface="Arial"/>
              </a:rPr>
              <a:t>Laboratory</a:t>
            </a:r>
          </a:p>
        </p:txBody>
      </p:sp>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8008" y="888113"/>
            <a:ext cx="6170299" cy="2549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CasellaDiTesto 16"/>
          <p:cNvSpPr txBox="1"/>
          <p:nvPr/>
        </p:nvSpPr>
        <p:spPr>
          <a:xfrm>
            <a:off x="680742" y="3534972"/>
            <a:ext cx="7819027" cy="2185214"/>
          </a:xfrm>
          <a:prstGeom prst="rect">
            <a:avLst/>
          </a:prstGeom>
          <a:noFill/>
        </p:spPr>
        <p:txBody>
          <a:bodyPr wrap="square" rtlCol="0">
            <a:spAutoFit/>
          </a:bodyPr>
          <a:lstStyle/>
          <a:p>
            <a:r>
              <a:rPr lang="en-US" sz="1600" dirty="0"/>
              <a:t>The environment may be described in terms of several types of parameters. </a:t>
            </a:r>
            <a:endParaRPr lang="en-US" sz="1600" dirty="0" smtClean="0"/>
          </a:p>
          <a:p>
            <a:r>
              <a:rPr lang="en-US" sz="1600" dirty="0" smtClean="0"/>
              <a:t>IEC 60721-3-3 describes </a:t>
            </a:r>
            <a:r>
              <a:rPr lang="en-US" sz="1600" dirty="0"/>
              <a:t>the environment in terms </a:t>
            </a:r>
            <a:r>
              <a:rPr lang="en-US" sz="1600" dirty="0" smtClean="0"/>
              <a:t>of</a:t>
            </a:r>
          </a:p>
          <a:p>
            <a:endParaRPr lang="en-US" sz="800" dirty="0"/>
          </a:p>
          <a:p>
            <a:pPr marL="285750" indent="-285750">
              <a:buFont typeface="Arial" panose="020B0604020202020204" pitchFamily="34" charset="0"/>
              <a:buChar char="•"/>
            </a:pPr>
            <a:r>
              <a:rPr lang="it-IT" sz="1600" dirty="0" err="1" smtClean="0"/>
              <a:t>climatic</a:t>
            </a:r>
            <a:r>
              <a:rPr lang="it-IT" sz="1600" dirty="0" smtClean="0"/>
              <a:t> </a:t>
            </a:r>
            <a:r>
              <a:rPr lang="it-IT" sz="1600" dirty="0" err="1"/>
              <a:t>conditions</a:t>
            </a:r>
            <a:r>
              <a:rPr lang="it-IT" sz="1600" dirty="0"/>
              <a:t>,</a:t>
            </a:r>
          </a:p>
          <a:p>
            <a:pPr marL="285750" indent="-285750">
              <a:buFont typeface="Arial" panose="020B0604020202020204" pitchFamily="34" charset="0"/>
              <a:buChar char="•"/>
            </a:pPr>
            <a:r>
              <a:rPr lang="it-IT" sz="1600" dirty="0" smtClean="0"/>
              <a:t>special </a:t>
            </a:r>
            <a:r>
              <a:rPr lang="it-IT" sz="1600" dirty="0" err="1" smtClean="0"/>
              <a:t>climatic</a:t>
            </a:r>
            <a:r>
              <a:rPr lang="it-IT" sz="1600" dirty="0" smtClean="0"/>
              <a:t> </a:t>
            </a:r>
            <a:r>
              <a:rPr lang="it-IT" sz="1600" dirty="0" err="1" smtClean="0"/>
              <a:t>conditions</a:t>
            </a:r>
            <a:r>
              <a:rPr lang="it-IT" sz="1600" dirty="0"/>
              <a:t>,</a:t>
            </a:r>
          </a:p>
          <a:p>
            <a:pPr marL="285750" indent="-285750">
              <a:buFont typeface="Arial" panose="020B0604020202020204" pitchFamily="34" charset="0"/>
              <a:buChar char="•"/>
            </a:pPr>
            <a:r>
              <a:rPr lang="it-IT" sz="1600" dirty="0" err="1" smtClean="0"/>
              <a:t>biological</a:t>
            </a:r>
            <a:r>
              <a:rPr lang="it-IT" sz="1600" dirty="0" smtClean="0"/>
              <a:t> </a:t>
            </a:r>
            <a:r>
              <a:rPr lang="it-IT" sz="1600" dirty="0" err="1"/>
              <a:t>conditions</a:t>
            </a:r>
            <a:r>
              <a:rPr lang="it-IT" sz="1600" dirty="0"/>
              <a:t>,</a:t>
            </a:r>
          </a:p>
          <a:p>
            <a:pPr marL="285750" indent="-285750">
              <a:buFont typeface="Arial" panose="020B0604020202020204" pitchFamily="34" charset="0"/>
              <a:buChar char="•"/>
            </a:pPr>
            <a:r>
              <a:rPr lang="it-IT" sz="1600" dirty="0" err="1" smtClean="0"/>
              <a:t>chemically</a:t>
            </a:r>
            <a:r>
              <a:rPr lang="it-IT" sz="1600" dirty="0" smtClean="0"/>
              <a:t> </a:t>
            </a:r>
            <a:r>
              <a:rPr lang="it-IT" sz="1600" dirty="0" err="1"/>
              <a:t>active</a:t>
            </a:r>
            <a:r>
              <a:rPr lang="it-IT" sz="1600" dirty="0"/>
              <a:t> </a:t>
            </a:r>
            <a:r>
              <a:rPr lang="it-IT" sz="1600" dirty="0" err="1"/>
              <a:t>substances</a:t>
            </a:r>
            <a:r>
              <a:rPr lang="it-IT" sz="1600" dirty="0" smtClean="0"/>
              <a:t>,</a:t>
            </a:r>
          </a:p>
          <a:p>
            <a:pPr marL="285750" indent="-285750">
              <a:buFont typeface="Arial" panose="020B0604020202020204" pitchFamily="34" charset="0"/>
              <a:buChar char="•"/>
            </a:pPr>
            <a:r>
              <a:rPr lang="it-IT" sz="1600" dirty="0" err="1" smtClean="0"/>
              <a:t>mechanically</a:t>
            </a:r>
            <a:r>
              <a:rPr lang="it-IT" sz="1600" dirty="0" smtClean="0"/>
              <a:t> </a:t>
            </a:r>
            <a:r>
              <a:rPr lang="it-IT" sz="1600" dirty="0" err="1"/>
              <a:t>active</a:t>
            </a:r>
            <a:r>
              <a:rPr lang="it-IT" sz="1600" dirty="0"/>
              <a:t> </a:t>
            </a:r>
            <a:r>
              <a:rPr lang="it-IT" sz="1600" dirty="0" err="1"/>
              <a:t>substances</a:t>
            </a:r>
            <a:r>
              <a:rPr lang="it-IT" sz="1600" dirty="0"/>
              <a:t>,</a:t>
            </a:r>
          </a:p>
          <a:p>
            <a:pPr marL="285750" indent="-285750">
              <a:buFont typeface="Arial" panose="020B0604020202020204" pitchFamily="34" charset="0"/>
              <a:buChar char="•"/>
            </a:pPr>
            <a:r>
              <a:rPr lang="en-US" sz="1600" dirty="0" smtClean="0"/>
              <a:t>mechanical </a:t>
            </a:r>
            <a:r>
              <a:rPr lang="en-US" sz="1600" dirty="0"/>
              <a:t>conditions (both static and dynamic).</a:t>
            </a:r>
            <a:endParaRPr lang="it-IT" sz="1600" dirty="0"/>
          </a:p>
        </p:txBody>
      </p:sp>
    </p:spTree>
    <p:extLst>
      <p:ext uri="{BB962C8B-B14F-4D97-AF65-F5344CB8AC3E}">
        <p14:creationId xmlns:p14="http://schemas.microsoft.com/office/powerpoint/2010/main" val="508917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1274</TotalTime>
  <Words>1405</Words>
  <Application>Microsoft Office PowerPoint</Application>
  <PresentationFormat>Presentazione su schermo (4:3)</PresentationFormat>
  <Paragraphs>262</Paragraphs>
  <Slides>15</Slides>
  <Notes>15</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15</vt:i4>
      </vt:variant>
    </vt:vector>
  </HeadingPairs>
  <TitlesOfParts>
    <vt:vector size="17" baseType="lpstr">
      <vt:lpstr>Tema di Office</vt:lpstr>
      <vt:lpstr>Foglio di lavoro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R.Singuaroli</dc:creator>
  <cp:lastModifiedBy>LabMAQ</cp:lastModifiedBy>
  <cp:revision>95</cp:revision>
  <dcterms:created xsi:type="dcterms:W3CDTF">2012-12-06T09:21:12Z</dcterms:created>
  <dcterms:modified xsi:type="dcterms:W3CDTF">2019-03-26T08:56:40Z</dcterms:modified>
</cp:coreProperties>
</file>